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ppt/tags/tag5.xml" ContentType="application/vnd.openxmlformats-officedocument.presentationml.tags+xml"/>
  <Override PartName="/ppt/notesSlides/notesSlide4.xml" ContentType="application/vnd.openxmlformats-officedocument.presentationml.notesSlide+xml"/>
  <Override PartName="/ppt/tags/tag6.xml" ContentType="application/vnd.openxmlformats-officedocument.presentationml.tags+xml"/>
  <Override PartName="/ppt/notesSlides/notesSlide5.xml" ContentType="application/vnd.openxmlformats-officedocument.presentationml.notesSlide+xml"/>
  <Override PartName="/ppt/tags/tag7.xml" ContentType="application/vnd.openxmlformats-officedocument.presentationml.tags+xml"/>
  <Override PartName="/ppt/notesSlides/notesSlide6.xml" ContentType="application/vnd.openxmlformats-officedocument.presentationml.notesSlide+xml"/>
  <Override PartName="/ppt/tags/tag8.xml" ContentType="application/vnd.openxmlformats-officedocument.presentationml.tags+xml"/>
  <Override PartName="/ppt/notesSlides/notesSlide7.xml" ContentType="application/vnd.openxmlformats-officedocument.presentationml.notesSlide+xml"/>
  <Override PartName="/ppt/tags/tag9.xml" ContentType="application/vnd.openxmlformats-officedocument.presentationml.tags+xml"/>
  <Override PartName="/ppt/notesSlides/notesSlide8.xml" ContentType="application/vnd.openxmlformats-officedocument.presentationml.notesSlid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9.xml" ContentType="application/vnd.openxmlformats-officedocument.presentationml.notesSlide+xml"/>
  <Override PartName="/ppt/tags/tag12.xml" ContentType="application/vnd.openxmlformats-officedocument.presentationml.tags+xml"/>
  <Override PartName="/ppt/notesSlides/notesSlide10.xml" ContentType="application/vnd.openxmlformats-officedocument.presentationml.notesSlide+xml"/>
  <Override PartName="/ppt/tags/tag13.xml" ContentType="application/vnd.openxmlformats-officedocument.presentationml.tags+xml"/>
  <Override PartName="/ppt/notesSlides/notesSlide11.xml" ContentType="application/vnd.openxmlformats-officedocument.presentationml.notesSlide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notesSlides/notesSlide12.xml" ContentType="application/vnd.openxmlformats-officedocument.presentationml.notesSlide+xml"/>
  <Override PartName="/ppt/tags/tag17.xml" ContentType="application/vnd.openxmlformats-officedocument.presentationml.tags+xml"/>
  <Override PartName="/ppt/notesSlides/notesSlide13.xml" ContentType="application/vnd.openxmlformats-officedocument.presentationml.notesSlide+xml"/>
  <Override PartName="/ppt/tags/tag18.xml" ContentType="application/vnd.openxmlformats-officedocument.presentationml.tags+xml"/>
  <Override PartName="/ppt/notesSlides/notesSlide14.xml" ContentType="application/vnd.openxmlformats-officedocument.presentationml.notesSlide+xml"/>
  <Override PartName="/ppt/tags/tag19.xml" ContentType="application/vnd.openxmlformats-officedocument.presentationml.tags+xml"/>
  <Override PartName="/ppt/notesSlides/notesSlide15.xml" ContentType="application/vnd.openxmlformats-officedocument.presentationml.notesSlide+xml"/>
  <Override PartName="/ppt/tags/tag20.xml" ContentType="application/vnd.openxmlformats-officedocument.presentationml.tags+xml"/>
  <Override PartName="/ppt/notesSlides/notesSlide16.xml" ContentType="application/vnd.openxmlformats-officedocument.presentationml.notesSlide+xml"/>
  <Override PartName="/ppt/tags/tag21.xml" ContentType="application/vnd.openxmlformats-officedocument.presentationml.tags+xml"/>
  <Override PartName="/ppt/notesSlides/notesSlide17.xml" ContentType="application/vnd.openxmlformats-officedocument.presentationml.notesSlide+xml"/>
  <Override PartName="/ppt/tags/tag22.xml" ContentType="application/vnd.openxmlformats-officedocument.presentationml.tags+xml"/>
  <Override PartName="/ppt/notesSlides/notesSlide18.xml" ContentType="application/vnd.openxmlformats-officedocument.presentationml.notesSlide+xml"/>
  <Override PartName="/ppt/tags/tag23.xml" ContentType="application/vnd.openxmlformats-officedocument.presentationml.tags+xml"/>
  <Override PartName="/ppt/notesSlides/notesSlide19.xml" ContentType="application/vnd.openxmlformats-officedocument.presentationml.notesSlide+xml"/>
  <Override PartName="/ppt/tags/tag24.xml" ContentType="application/vnd.openxmlformats-officedocument.presentationml.tags+xml"/>
  <Override PartName="/ppt/notesSlides/notesSlide20.xml" ContentType="application/vnd.openxmlformats-officedocument.presentationml.notesSlide+xml"/>
  <Override PartName="/ppt/tags/tag25.xml" ContentType="application/vnd.openxmlformats-officedocument.presentationml.tags+xml"/>
  <Override PartName="/ppt/notesSlides/notesSlide21.xml" ContentType="application/vnd.openxmlformats-officedocument.presentationml.notesSlide+xml"/>
  <Override PartName="/ppt/tags/tag26.xml" ContentType="application/vnd.openxmlformats-officedocument.presentationml.tags+xml"/>
  <Override PartName="/ppt/notesSlides/notesSlide22.xml" ContentType="application/vnd.openxmlformats-officedocument.presentationml.notesSlide+xml"/>
  <Override PartName="/ppt/tags/tag27.xml" ContentType="application/vnd.openxmlformats-officedocument.presentationml.tags+xml"/>
  <Override PartName="/ppt/notesSlides/notesSlide23.xml" ContentType="application/vnd.openxmlformats-officedocument.presentationml.notesSlide+xml"/>
  <Override PartName="/ppt/tags/tag28.xml" ContentType="application/vnd.openxmlformats-officedocument.presentationml.tags+xml"/>
  <Override PartName="/ppt/notesSlides/notesSlide24.xml" ContentType="application/vnd.openxmlformats-officedocument.presentationml.notesSlide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notesSlides/notesSlide25.xml" ContentType="application/vnd.openxmlformats-officedocument.presentationml.notesSlide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ink/ink1.xml" ContentType="application/inkml+xml"/>
  <Override PartName="/ppt/ink/ink2.xml" ContentType="application/inkml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notesSlides/notesSlide26.xml" ContentType="application/vnd.openxmlformats-officedocument.presentationml.notesSlide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notesSlides/notesSlide27.xml" ContentType="application/vnd.openxmlformats-officedocument.presentationml.notesSlide+xml"/>
  <Override PartName="/ppt/ink/ink7.xml" ContentType="application/inkml+xml"/>
  <Override PartName="/ppt/ink/ink8.xml" ContentType="application/inkml+xml"/>
  <Override PartName="/ppt/ink/ink9.xml" ContentType="application/inkml+xml"/>
  <Override PartName="/ppt/tags/tag43.xml" ContentType="application/vnd.openxmlformats-officedocument.presentationml.tags+xml"/>
  <Override PartName="/ppt/notesSlides/notesSlide28.xml" ContentType="application/vnd.openxmlformats-officedocument.presentationml.notesSlide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notesSlides/notesSlide29.xml" ContentType="application/vnd.openxmlformats-officedocument.presentationml.notesSlide+xml"/>
  <Override PartName="/ppt/tags/tag49.xml" ContentType="application/vnd.openxmlformats-officedocument.presentationml.tags+xml"/>
  <Override PartName="/ppt/notesSlides/notesSlide30.xml" ContentType="application/vnd.openxmlformats-officedocument.presentationml.notesSlide+xml"/>
  <Override PartName="/ppt/tags/tag50.xml" ContentType="application/vnd.openxmlformats-officedocument.presentationml.tags+xml"/>
  <Override PartName="/ppt/notesSlides/notesSlide31.xml" ContentType="application/vnd.openxmlformats-officedocument.presentationml.notesSlide+xml"/>
  <Override PartName="/ppt/tags/tag51.xml" ContentType="application/vnd.openxmlformats-officedocument.presentationml.tags+xml"/>
  <Override PartName="/ppt/notesSlides/notesSlide32.xml" ContentType="application/vnd.openxmlformats-officedocument.presentationml.notesSlide+xml"/>
  <Override PartName="/ppt/tags/tag52.xml" ContentType="application/vnd.openxmlformats-officedocument.presentationml.tags+xml"/>
  <Override PartName="/ppt/notesSlides/notesSlide33.xml" ContentType="application/vnd.openxmlformats-officedocument.presentationml.notesSlide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79"/>
  </p:notesMasterIdLst>
  <p:handoutMasterIdLst>
    <p:handoutMasterId r:id="rId80"/>
  </p:handoutMasterIdLst>
  <p:sldIdLst>
    <p:sldId id="271" r:id="rId2"/>
    <p:sldId id="273" r:id="rId3"/>
    <p:sldId id="274" r:id="rId4"/>
    <p:sldId id="275" r:id="rId5"/>
    <p:sldId id="276" r:id="rId6"/>
    <p:sldId id="277" r:id="rId7"/>
    <p:sldId id="278" r:id="rId8"/>
    <p:sldId id="279" r:id="rId9"/>
    <p:sldId id="280" r:id="rId10"/>
    <p:sldId id="281" r:id="rId11"/>
    <p:sldId id="282" r:id="rId12"/>
    <p:sldId id="283" r:id="rId13"/>
    <p:sldId id="284" r:id="rId14"/>
    <p:sldId id="285" r:id="rId15"/>
    <p:sldId id="290" r:id="rId16"/>
    <p:sldId id="289" r:id="rId17"/>
    <p:sldId id="291" r:id="rId18"/>
    <p:sldId id="292" r:id="rId19"/>
    <p:sldId id="293" r:id="rId20"/>
    <p:sldId id="294" r:id="rId21"/>
    <p:sldId id="295" r:id="rId22"/>
    <p:sldId id="296" r:id="rId23"/>
    <p:sldId id="298" r:id="rId24"/>
    <p:sldId id="297" r:id="rId25"/>
    <p:sldId id="299" r:id="rId26"/>
    <p:sldId id="369" r:id="rId27"/>
    <p:sldId id="300" r:id="rId28"/>
    <p:sldId id="314" r:id="rId29"/>
    <p:sldId id="315" r:id="rId30"/>
    <p:sldId id="302" r:id="rId31"/>
    <p:sldId id="316" r:id="rId32"/>
    <p:sldId id="303" r:id="rId33"/>
    <p:sldId id="365" r:id="rId34"/>
    <p:sldId id="304" r:id="rId35"/>
    <p:sldId id="317" r:id="rId36"/>
    <p:sldId id="318" r:id="rId37"/>
    <p:sldId id="322" r:id="rId38"/>
    <p:sldId id="323" r:id="rId39"/>
    <p:sldId id="319" r:id="rId40"/>
    <p:sldId id="324" r:id="rId41"/>
    <p:sldId id="321" r:id="rId42"/>
    <p:sldId id="325" r:id="rId43"/>
    <p:sldId id="330" r:id="rId44"/>
    <p:sldId id="331" r:id="rId45"/>
    <p:sldId id="320" r:id="rId46"/>
    <p:sldId id="327" r:id="rId47"/>
    <p:sldId id="328" r:id="rId48"/>
    <p:sldId id="329" r:id="rId49"/>
    <p:sldId id="306" r:id="rId50"/>
    <p:sldId id="332" r:id="rId51"/>
    <p:sldId id="370" r:id="rId52"/>
    <p:sldId id="367" r:id="rId53"/>
    <p:sldId id="336" r:id="rId54"/>
    <p:sldId id="337" r:id="rId55"/>
    <p:sldId id="307" r:id="rId56"/>
    <p:sldId id="333" r:id="rId57"/>
    <p:sldId id="362" r:id="rId58"/>
    <p:sldId id="363" r:id="rId59"/>
    <p:sldId id="308" r:id="rId60"/>
    <p:sldId id="341" r:id="rId61"/>
    <p:sldId id="342" r:id="rId62"/>
    <p:sldId id="343" r:id="rId63"/>
    <p:sldId id="344" r:id="rId64"/>
    <p:sldId id="310" r:id="rId65"/>
    <p:sldId id="311" r:id="rId66"/>
    <p:sldId id="312" r:id="rId67"/>
    <p:sldId id="313" r:id="rId68"/>
    <p:sldId id="346" r:id="rId69"/>
    <p:sldId id="347" r:id="rId70"/>
    <p:sldId id="348" r:id="rId71"/>
    <p:sldId id="349" r:id="rId72"/>
    <p:sldId id="357" r:id="rId73"/>
    <p:sldId id="359" r:id="rId74"/>
    <p:sldId id="358" r:id="rId75"/>
    <p:sldId id="360" r:id="rId76"/>
    <p:sldId id="361" r:id="rId77"/>
    <p:sldId id="350" r:id="rId78"/>
  </p:sldIdLst>
  <p:sldSz cx="12192000" cy="6858000"/>
  <p:notesSz cx="6797675" cy="9928225"/>
  <p:custDataLst>
    <p:tags r:id="rId81"/>
  </p:custDataLst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sz="14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sz="14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sz="14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sz="14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sz="14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400"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sz="1400"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sz="1400"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sz="1400"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00"/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1283" autoAdjust="0"/>
    <p:restoredTop sz="94329" autoAdjust="0"/>
  </p:normalViewPr>
  <p:slideViewPr>
    <p:cSldViewPr snapToGrid="0">
      <p:cViewPr varScale="1">
        <p:scale>
          <a:sx n="153" d="100"/>
          <a:sy n="153" d="100"/>
        </p:scale>
        <p:origin x="92" y="8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79" d="100"/>
          <a:sy n="79" d="100"/>
        </p:scale>
        <p:origin x="3966" y="108"/>
      </p:cViewPr>
      <p:guideLst/>
    </p:cSldViewPr>
  </p:notesViewPr>
  <p:gridSpacing cx="360045" cy="360045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presProps" Target="presProps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handoutMaster" Target="handoutMasters/handoutMaster1.xml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tags" Target="tags/tag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45862" cy="497413"/>
          </a:xfrm>
          <a:prstGeom prst="rect">
            <a:avLst/>
          </a:prstGeom>
        </p:spPr>
        <p:txBody>
          <a:bodyPr vert="horz" lIns="88230" tIns="44115" rIns="88230" bIns="44115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294" y="1"/>
            <a:ext cx="2945862" cy="497413"/>
          </a:xfrm>
          <a:prstGeom prst="rect">
            <a:avLst/>
          </a:prstGeom>
        </p:spPr>
        <p:txBody>
          <a:bodyPr vert="horz" lIns="88230" tIns="44115" rIns="88230" bIns="44115" rtlCol="0"/>
          <a:lstStyle>
            <a:lvl1pPr algn="r">
              <a:defRPr sz="1200"/>
            </a:lvl1pPr>
          </a:lstStyle>
          <a:p>
            <a:fld id="{694DBC8F-209B-4C93-BC74-7916C09B1D54}" type="datetimeFigureOut">
              <a:rPr lang="en-US" smtClean="0"/>
              <a:t>3/4/2021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30814"/>
            <a:ext cx="2945862" cy="497413"/>
          </a:xfrm>
          <a:prstGeom prst="rect">
            <a:avLst/>
          </a:prstGeom>
        </p:spPr>
        <p:txBody>
          <a:bodyPr vert="horz" lIns="88230" tIns="44115" rIns="88230" bIns="44115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294" y="9430814"/>
            <a:ext cx="2945862" cy="497413"/>
          </a:xfrm>
          <a:prstGeom prst="rect">
            <a:avLst/>
          </a:prstGeom>
        </p:spPr>
        <p:txBody>
          <a:bodyPr vert="horz" lIns="88230" tIns="44115" rIns="88230" bIns="44115" rtlCol="0" anchor="b"/>
          <a:lstStyle>
            <a:lvl1pPr algn="r">
              <a:defRPr sz="1200"/>
            </a:lvl1pPr>
          </a:lstStyle>
          <a:p>
            <a:fld id="{B343A8D6-9F96-4618-A88A-57548699522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805790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T" type="integer" max="2.14748E9" units="dev"/>
        </inkml:traceFormat>
        <inkml:channelProperties>
          <inkml:channelProperty channel="X" name="resolution" value="642.49017" units="1/cm"/>
          <inkml:channelProperty channel="Y" name="resolution" value="1149.71924" units="1/cm"/>
          <inkml:channelProperty channel="T" name="resolution" value="1" units="1/dev"/>
        </inkml:channelProperties>
      </inkml:inkSource>
      <inkml:timestamp xml:id="ts0" timeString="2015-02-11T16:26:10.519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69FD551F-2B6D-411E-B63F-F758F5F30E31}" emma:medium="tactile" emma:mode="ink">
          <msink:context xmlns:msink="http://schemas.microsoft.com/ink/2010/main" type="inkDrawing" rotatedBoundingBox="13993,17230 14101,9296 14308,9299 14200,17232" semanticType="callout" shapeName="Other">
            <msink:sourceLink direction="with" ref="{5C3B44E9-39B5-47C9-8982-195D598E022B}"/>
          </msink:context>
        </emma:interpretation>
      </emma:emma>
    </inkml:annotationXML>
    <inkml:trace contextRef="#ctx0" brushRef="#br0">64 0 0,'0'0'0,"10"-4"0,-10 4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0,1 2 0,-1-2 0,0 0 0,0 0 0,3 2 0,-3-2 0,0 0 0,0 0 0,0 0 0,0 0 0,0 0 0,0 0 0,0 0 0,0 0 0,0 0 0,0 0 0,0 0 0,0 0 0,0 0 0,0 0 0,0 0 0,0 0 0,0 0 0,0 0 0,0 0 0,0 0 0,0 0 0,0 0 0,0 0 0,0 0 0,0 0 0,0 0 0,0 0 0,0 0 0,0 0 0,0 0 0,0 0 0,0 0 0,0 0 0,0 0 0,0 0 0,0 0 0,0 0 0,0 3 0,0-3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3 0,0-3 0,0 0 0,0 0 0,0 0 0,0 0 0,0 0 0,0 0 0,0 0 0,0 0 0,0 0 0,0 0 0,0 0 0,0 0 0,0 0 0,-1 0 0,1 0 0,0 0 0,0 0 0,0 0 0,0 0 0,0 0 0,0 0 0,0 0 0,0 0 0,0 0 0,0 0 0,0 0 0,0 0 0,0 0 0,0 0 0,0 0 0,0 0 0,0 0 0,0 0 0,0 0 0,0 0 0,0 0 0,0 0 0,0 0 0,0 0 0,0 0 0,-2 5 0,2-5 0,0 0 0,0 0 0,0 0 0,0 0 0,0 0 0,0 0 0,0 0 0,0 0 0,0 0 0,0 0 0,0 3 0,0-3 0,0 0 0,0 0 0,0 0 0,0 0 0,0 0 0,0 0 0,0 0 0,0 0 0,0 0 0,0 0 0,0 0 0,0 0 0,0 0 0,0 0 0,0 0 0,0 0 0,0 0 0,0 0 0,0 0 0,-2 9 0,2-9 0,0 0 0,0 0 0,0 0 0,0 0 0,0 0 0,0 0 0,0 0 0,0 4 0,0-4 0,0 0 0,0 0 0,0 0 0,0 0 0,0 0 0,0 0 0,0 0 0,0 0 0,0 0 0,0 0 0,0 0 0,0 0 0,0 0 0,-6 52 0,6-52 0,0 0 0,0 0 0,0 0 0,0 0 0,-3 74 0,3-74 0,0 0 0,0 0 0,0 0 0,0 0 0,0 0 0,0 0 0,0 0 0,1 54 0,-1-54 0,0 0 0,0 0 0,0 0 0,6 71 0,-6-71 16,4 56-16,-1 19 0,-3-75 16,2 66-1,3 24-15,-5-90 0,0 0 16,0 90-16,-10 30 0,10-120 15,-2 67-15,3 20 0,-1-87 16,1 54-16,-1 14 0,0-68 16,0 44-1,0 15-15,0-59 16,0 36-16,5 12 0,-5-48 15,4 29 1,10 19-16,-14-48 16,11 35-16,8 11 0,-19-46 15,17 48 1,0 22-16,-17-70 0,0 0 15,7 83-15,-23 35 0,16-118 16,-4 43-16,0 15 0,4-58 16,-3 41-1,3 14-15,0-55 16,1 28-16,2 9 0,-3-37 15,5 32 17,2 11-32,-7-43 15,7 48-15,0 10 0,-7-58 16,15 120-16,-15-120 15,7 48-15,-7-48 16,5 50-16,-2 17 0,-3-67 16,1 53-16,5 19 0,-6-72 15,1 78 1,-9 25-16,8-103 15,-9 81-15,-11 26 0,20-107 16,-4 34-16,4-34 16,-1 49-16,1-49 15,0 42-15,4 15 0,-4-57 16,4 47-16,5 11 0,-9-58 15,5 55 1,1 17-16,-6-72 16,4 55-16,0 15 0,-4-70 15,5 39-15,0 12 0,-5-51 16,5 55-1,-4 19-15,-1-74 16,0 58-16,-1 19 0,1-77 16,-5 72-16,5-72 15,-12 98-15,12-98 16,-6 59-16,0 20 0,6-79 15,-5 71-15,-3 22 0,8-93 16,-5 70 0,-5 21-16,10-91 15,-10 72-15,-7 25 0,17-97 16,-10 59-16,-3 18 0,13-77 15,-4 39 1,0 11-16,4-50 0,0 0 16,-3 45-16,-1 13 0,4-58 15,-3 38-15,3-38 16,-2 49-16,2-49 15,0 42-15,6 14 0,-6-56 16,4 47-16,-1 13 0,-3-60 16,2 45-1,-4 12-15,2-57 16,-1 41-16,-1 15 0,2-56 15,-1 33 1,-3 10-16,4-43 0,0 0 16,-6 47-16,0 17 0,6-64 15,-5 54-15,-1 17 0,6-71 16,-3 56-1,5 22-15,-2-78 16,1 45-16,-1 9 0,0-54 16,-1 43-16,-4 14 0,5-57 15,-1 21 1,1 4-16,0-25 15,0 25-15,1 7 0,-1-32 16,2 42-16,-2-42 16,-2 56-16,2-56 15,0 25-15,0 8 0,0-33 16,0 19-16,0 5 0,0-24 15,0 32 1,-4 11-16,4-43 16,0 17-16,-1 0 0,1-17 15,-2 29-15,2-29 16,-1 37-16,1-37 15,-2 34-15,0 7 0,2-41 16,-2 33-16,2 11 0,0-44 16,-1 40-16,1-40 15,0 0-15,-6 51 0,6-51 16,-3 22-16,5 9 0,-2-31 15,-2 47-15,-1 17 0,3-64 16,-1 39 0,1 13-16,0-52 15,0 31-15,-1 9 0,1-40 16,-2 27-16,2-27 15,-3 37-15,3-37 16,-1 23-16,-1 6 0,2-29 16,0 23-16,-1 8 0,1-31 15,-1 25 1,-2 9-16,3-34 15,-20 207-15,16-182 0,4-25 16,-3 13-16,4-13 0,-1 0 16,5 29-1,-5-23-15,0-6 16,-2 10-16,2-7 0,0-3 15,2 10-15,-2-10 16,1 8-16,-1-8 16,3 13-16,-2-5 0,-1-8 15,0 1-15,0-1 0,0 0 16,-7 22-1,13-20-15,-6-2 16,5 6-16,-3 1 0,-2-7 16,0 0-1,0 1-15,0-1 0,0 0 16,0 35-16,3-27 0,-3-8 15,1 1-15,-1 0 0,0-1 16,0 49-16,0-49 16,4 15-16,-4-15 15,2 20-15,-4-12 0,2-8 16,-1 12-16,2-8 0,-1-4 15,5 10 1,-3-5-16,-2-5 16,3 8-16,-3-5 0,0-3 0,0 0 15,-1 2-15,1-2 16,-2 1-16,2-1 15,-5 2-15,3 1 0,2-3 16,-1 1-16,4-1 0,-3 0 16,4-4-1,0-1-15,-4 5 16,2-9-16,-2 3 0,0 6 15,-6 0-15,3 5 0,3-5 16,0 4 0,3-4-16,-3 0 15</inkml:trace>
  </inkml:traceGroup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T" type="integer" max="2.14748E9" units="dev"/>
        </inkml:traceFormat>
        <inkml:channelProperties>
          <inkml:channelProperty channel="X" name="resolution" value="642.49017" units="1/cm"/>
          <inkml:channelProperty channel="Y" name="resolution" value="1149.71924" units="1/cm"/>
          <inkml:channelProperty channel="T" name="resolution" value="1" units="1/dev"/>
        </inkml:channelProperties>
      </inkml:inkSource>
      <inkml:timestamp xml:id="ts0" timeString="2015-02-11T16:26:16.931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5C3B44E9-39B5-47C9-8982-195D598E022B}" emma:medium="tactile" emma:mode="ink">
          <msink:context xmlns:msink="http://schemas.microsoft.com/ink/2010/main" type="inkDrawing" rotatedBoundingBox="17539,7456 17627,17187 17399,17189 17312,7458" shapeName="Line">
            <msink:destinationLink direction="with" ref="{69FD551F-2B6D-411E-B63F-F758F5F30E31}"/>
          </msink:context>
        </emma:interpretation>
      </emma:emma>
    </inkml:annotationXML>
    <inkml:trace contextRef="#ctx0" brushRef="#br0">149 1 0,'0'0'0,"0"0"0,0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0,0-1 0,0 1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0,0-1 0,0 1 0,0 0 0,0 0 0,0 0 0,0 0 0,0 0 0,0 0 0,0 0 0,0 0 0,0 0 0,0 0 0,0 0 0,0 0 0,0 0 0,0 0 0,0 0 0,0 0 0,0 0 0,0 0 0,0 0 0,0 0 0,0 0 0,0 0 0,0 0 0,0 0 0,0 0 0,0 0 0,0 0 0,0 0 0,0 0 0,0 0 0,0 0 0,0 0 0,3 0 0,-3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0,1 2 0,-1-2 0,0 0 0,0 0 0,0 0 0,0 0 0,0 0 0,0 0 0,0 0 0,0 0 0,0 0 0,0 0 0,0 0 0,0 0 0,0 0 0,0 0 0,0 0 0,0 0 0,0 0 0,0 0 0,0 0 0,0 0 0,0 0 0,0 0 0,0 0 0,0 0 0,0 0 0,0 0 0,0 0 0,0 0 0,0 0 0,0 0 0,0 0 0,0 0 0,0 0 0,0 0 0,0 0 0,2 1 0,-2-1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0,-2 0 0,2 0 0,0 0 0,0 0 0,0 0 0,0 0 0,0 0 0,0 0 0,0 0 0,0 0 0,0 0 0,0 0 0,0 0 0,0 0 0,0 0 0,0 0 0,0 0 0,0 0 0,0 0 0,0 0 0,0 0 0,0 0 0,0 0 0,0 0 0,0 0 0,0 0 0,0 0 0,0 0 0,0 0 0,0 0 0,0 0 0,0 0 0,0 0 0,0 0 0,0 0 0,0 0 0,0 0 0,0 0 0,0 0 0,0 0 0,-1-1 0,1 1 0,0 0 0,0 0 0,0 0 0,0 0 0,0 0 0,0 0 0,0 0 0,0 0 0,0 0 0,0 0 0,0 0 0,0 0 0,0 0 0,0 0 0,0 0 0,0 0 0,0 0 0,0 0 0,0 0 0,0 0 0,0 0 0,0 0 0,0 0 0,0 0 0,0 0 0,0 0 0,0 0 0,0 0 0,0 0 0,-3-2 0,3 2 0,0 0 0,0 0 0,0 0 0,0 0 0,0 0 0,0 0 0,0 0 0,0 0 0,0 0 0,0 0 0,0 0 0,0 0 0,0 0 0,0 0 0,0 0 0,0 0 0,0 0 0,0 0 0,0 0 0,0 0 0,0 0 0,0 0 0,0 0 0,0 0 0,0 0 0,0 0 0,0 0 0,0 0 0,0 0 0,0 0 0,0 0 0,0 0 0,0 0 0,0 0 0,0 0 0,0 0 0,0 0 0,0 0 0,0 0 0,0 0 0,0 0 0,-3 0 0,3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3 0,0-3 0,0 0 0,0 0 0,0 0 0,0 0 0,0 0 0,0 0 0,0 0 0,0 0 0,0 0 0,0 0 0,0 0 0,0 0 0,0 0 0,0 0 0,0 0 0,0 0 0,0 0 0,0 0 0,0 0 0,0 0 0,0 0 0,0 0 0,0 0 0,0 0 0,0 0 0,0 0 0,0 0 0,0 0 0,0 0 0,0 0 0,0 0 0,0 0 0,0 0 0,0 0 0,0 0 0,0 0 0,0 0 0,0 0 0,0 0 0,0 0 0,0 0 0,0 0 0,0 4 0,0-4 0,0 0 0,0 0 0,0 0 0,0 0 0,0 0 0,0 0 0,0 0 0,0 0 0,0 0 0,0 0 0,0 0 0,0 0 0,0 0 0,0 0 0,0 0 0,0 0 0,0 0 0,0 0 0,0 0 0,0 0 0,0 0 0,0 0 0,0 4 0,0-4 0,0 0 0,0 0 0,0 0 0,0 0 0,0 0 0,0 0 0,0 0 0,0 0 0,0 0 0,0 0 0,0 0 0,0 0 0,0 0 0,0 0 0,0 0 0,0 0 0,0 0 0,0 0 0,0 0 0,0 0 0,0 0 0,0 0 0,5 3 0,-5-3 0,0 0 0,0 0 0,0 0 0,0 0 0,0 0 0,0 0 0,0 0 0,0 0 0,0 0 0,0 0 0,0 0 0,0 0 0,0 0 0,0 0 0,0 0 0,0 0 0,0 0 0,0 0 0,0 0 0,4-1 0,-4 1 0,0 0 0,0 0 0,0 0 0,0 0 0,0 0 0,0 0 0,0 0 0,0 0 0,0 0 0,0 0 0,0 0 0,0 0 0,0 0 0,0 0 0,0 0 0,0 0 0,0 0 0,0 0 0,0 0 0,0 0 0,0 0 0,0 0 0,0 0 0,0 0 0,0 0 0,0 0 0,0 0 0,0 0 0,0 0 0,0 0 0,0 0 0,0 0 0,0 0 0,0 0 0,0 0 0,0 0 0,0 0 0,-4 2 0,4-2 0,0 0 0,0 0 0,0 0 0,0 0 0,0 0 0,0 0 0,0 0 0,0 0 0,0 0 0,0 0 0,0 0 0,-9 3 0,9-3 0,0 0 0,0 0 0,0 0 0,0 0 0,0 0 0,0 0 0,0 0 0,0 0 0,0 0 0,0 0 0,0 0 0,0 0 0,0 0 0,0 0 0,0 0 0,0 0 0,0 0 0,0 0 0,0 0 0,0 0 0,0 0 0,0 0 0,0 0 0,0 0 0,0 0 0,0 0 0,0 0 0,0 0 0,0 0 0,0 0 0,0 0 0,-4 2 0,4-2 0,0 0 0,0 0 0,0 0 0,0 0 0,0 0 0,0 0 0,0 0 0,0 0 0,0 0 0,0 0 0,0 0 0,0 0 0,0 0 0,0 0 0,0 0 0,0 0 0,0 0 0,0 0 0,0 0 0,0 0 0,0 0 0,0 0 0,0 0 0,0 0 0,0 0 0,0 0 0,0 0 0,0 0 0,0 0 0,0 0 0,0 0 0,0 0 0,0 0 0,0 0 0,0 0 0,0 0 0,0 0 0,1 2 0,-1-2 0,0 0 0,0 0 0,0 0 0,0 0 0,0 0 0,0 0 0,0 0 0,0 0 0,0 0 0,0 0 0,0 0 0,0 0 0,0 0 0,0 0 0,0 0 0,0 0 0,0 0 0,0 0 0,0 0 0,0 0 0,0 0 0,0 0 0,0 0 0,0 0 0,0 0 0,0 0 0,0 0 0,0 0 0,0 0 0,0 0 0,0 0 0,0 0 0,0 0 0,0 0 0,0 0 0,0 0 0,0 0 0,0 0 0,0 0 0,0 0 0,2 6 0,-2-6 0,0 0 0,0 0 0,0 0 0,0 0 0,0 0 0,0 0 0,0 4 0,0-4 0,0 0 0,0 0 0,0 0 0,0 0 0,0 0 0,0 0 0,0 0 0,0 0 0,0 0 0,0 0 0,0 0 0,4 46 0,-4-46 0,0 0 0,0 0 0,0 0 0,0 114 0,0-114 0,0 0 0,0 0 0,0 0 0,0 0 0,0 0 0,-1 56 0,1-56 0,-3 73 0,3-73 15,-2 51 1,5 16-16,0-12 0,-3-55 15,3 70-15,-3-70 16,3 53-16,-1 17 0,-2-70 16,2 50-16,-2 14 0,0-64 15,1 50 1,1 13-16,-2-63 15,1 51-15,2 16 0,-3-67 16,1 43-16,-1 13 0,0-56 16,0 44-1,2 16-15,-2-60 16,1 46-16,2 14 0,-3-60 15,3 45-15,-3-45 16,4 57-16,-4-57 16,3 43-16,0 10 0,-3-53 15,1 44-15,-1 15 0,0-59 16,2 36-1,-2 12-15,0-48 16,0 39-16,0 12 0,0-51 16,0 34-16,1 11 0,-1-45 15,3 35 1,0 13-16,-3-48 15,3 37-15,-1 11 0,-2-48 16,2 44-16,-2-44 16,1 59-16,-1-59 15,-3 61-15,-5 20 0,8-81 16,-4 57-16,-2 18 0,6-75 15,-4 68 1,-2 22-16,6-90 16,-4 64-16,-6 20 0,10-84 15,-9 79-15,-2 27 0,11-106 16,-11 85-1,-9 24-15,20-109 16,-10 66-16,3 23 0,7-89 16,-6 66-16,6-66 15,-4 87-15,4-87 16,-3 66-16,6 22 0,-3-88 15,0 66-15,-1 20 0,1-86 16,-3 74 0,0 23-16,3-97 15,-2 72-15,1 23 0,1-95 16,-3 87-16,3-87 15,-6 115-15,6-115 0,0 0 16,-5 86-16,-5 28 0,10-114 16,-9 82-16,-9 21 0,18-103 15,-6 49-15,6-49 16,0 0-16,-3 65 0,3-65 15,-2 67-15,-1 20 0,3-87 16,-2 63-16,2 19 0,0-82 16,3 37 30,7 17-46,-10-54 16,10 67 0,7 348-16,-17-415 15,3 34-15,5 10 0,-8-44 16,12 63 31,-2 22-47,-10-85 15,7 39 1,7 11-16,-14-50 15,54 273-15,-43-208 0,-11-65 16,9 63-16,-9-63 16,5 85-16,-5-85 15,0 90-15,-5 28 0,5-118 16,0 66-16,8 22 0,-8-88 15,6 58 1,2 16-16,-8-74 16,5 68-16,-7 23 0,2-91 15,0 44-15,2 14 0,-2-58 16,2 54-1,4 17-15,-6-71 16,4 49-16,5 16 0,-9-65 16,7 70-16,-7-70 15,6 88-15,-6-88 16,2 55-16,3 17 0,-5-72 15,3 47-15,2 15 0,-5-62 16,3 55 0,3 17-16,-6-72 15,1 68-15,-4 20 0,3-88 16,-3 62-16,2 18 0,1-80 15,1 23 1,1 4-16,-2-27 16,4 52-16,-1 19 0,-3-71 15,1 55-15,-1-55 16,0 75-16,0-75 15,-2 73-15,-11 24 0,13-97 16,-3 30-16,0 9 0,3-39 16,-3 46-1,-2 15-15,5-61 16,0 15-16,0 1 0,0-16 15,0 53-15,-3 17 0,3-70 16,-2 27 0,2 9-16,0-36 15,0 20-15,2 4 0,-2-24 16,1 28-16,-1-28 15,0 37-15,0-37 16,2 17-16,-2 2 0,0-19 16,0 21-16,-2 2 0,2-23 0,0 0 15,-11 200 1,9-186-16,2-14 15,-7 24-15,2-14 0,5-10 16,0 5-16,0-5 16,5-5-16,-5 5 15,0-1-15,0 1 0,0 0 16,0 0-16,2 0 0,-2 0 15,0 0-15,0 0 16,0 0-16,0 0 16,1 4-16,1-4 0,-2 0 15,0 0-15,0 2 0,0-2 16,-20 38-1,23-36-15,-3-2 16,1 0-16,-1 1 0,0-1 16,0 0-16,0 2 0,0-2 15,7 37 1,-1-39-16,-6 2 15,0 1-15,0 0 0,0-1 16,-3 24 0,9-25-16,-6 1 15,0 1-15,0-1 0,0 0 16,-3 28-16,7-32 0,-4 4 15,4-2 1,-4 3-16,0-1 16,-4 5-16,1-3 0,3-2 15,0-1-15,4-4 0,-4 5 16,5-4-1,-4 2-15,-1 2 16,0-1-16,-1 3 0,1-2 16,0 0-16,0 0 15,-2 1-15,2-1 16,-14 21-16,14-22 0,0 1 15,6-7-15,-6 7 16,5-8-16,-5 8 16,6-6-16,-6 4 0,0 2 15,-1 3-15,-2 1 0,3-4 16,-2 4-16,2-4 15,-1 0-15,1 0 16,-1 1-16,-1 0 0,2-1 16,2-2-16,2-1 0,-4 3 15,1 0 1,-4 2-16,3-2 15,2-3-15,2-1 0,-4 4 16,0 0-16,0 0 0,0 0 16,-7 11-1,3-3-15,4-8 16,1 2-16,2-8 0,-3 6 15,6-5-15,-6 5 16,1 0-16,-1 0 16,3 1-16,-3 1 0,0-2 15,0 2-15,-3-2 0,3 0 16,0 0-1,0 0-15,0 0 16,-7 3-16,8-6 0,-1 3 16,0 0-16,0 0 0,0 0 15,-14 19 1,11-18-16,3-1 15,6-6-15,1-3 0,-7 9 16,7-6-16,-7 6 16,2-1-16,-2 1 15,-3 2-15,1 0 0,2-2 16,-1 1-16,1-1 0,0 0 15,-6 9 1,13-19-16,-7 10 16,5-4-16,-8 9 0,3-5 15,0 0 1,0 0-16,0 0 15,-3 2-15,6-7 0,-3 5 16,3-5-16,-3 4 0,0 1 16,-2-1-1,2 1-15,0 0 16,3-3-16,0 1 0,-3 2 15,1-1-15,-2 3 0,1-2 16,0 0-16,-3 1 16,2 2-16,1-3 15,2-4-15,3 0 0,-5 4 16,0-1-1,-3 3-15,3-2 16,0-1-16,3-2 0,-3 3 16,3-3-16,-3 3 15,2 0-15,-2 0 16,-1 0-16,1 0 0,0 0 15,-13 17-15,15-17 0,-2 0 16,-5 5-16,5-5 16,-7 9-16,7-9 15,0 1-15,6-8 0,-6 7 16,0 0-16,-1 1 0,1-1 15,-8 10 1,14-15-16,-6 5 16,3-6-16,-4 5 0,1 1 15,0-2-15,1 0 0,-1 2 16</inkml:trace>
  </inkml:traceGroup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T" type="integer" max="2.14748E9" units="dev"/>
        </inkml:traceFormat>
        <inkml:channelProperties>
          <inkml:channelProperty channel="X" name="resolution" value="642.49017" units="1/cm"/>
          <inkml:channelProperty channel="Y" name="resolution" value="1149.71924" units="1/cm"/>
          <inkml:channelProperty channel="T" name="resolution" value="1" units="1/dev"/>
        </inkml:channelProperties>
      </inkml:inkSource>
      <inkml:timestamp xml:id="ts0" timeString="2015-02-17T16:57:20.582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8F366150-B798-412A-AD2A-882ADF2A650B}" emma:medium="tactile" emma:mode="ink">
          <msink:context xmlns:msink="http://schemas.microsoft.com/ink/2010/main" type="writingRegion" rotatedBoundingBox="1871,6977 9405,6977 9405,13687 1871,13687"/>
        </emma:interpretation>
      </emma:emma>
    </inkml:annotationXML>
    <inkml:traceGroup>
      <inkml:annotationXML>
        <emma:emma xmlns:emma="http://www.w3.org/2003/04/emma" version="1.0">
          <emma:interpretation id="{01E589FC-32DA-436E-957B-0C1B523F68E2}" emma:medium="tactile" emma:mode="ink">
            <msink:context xmlns:msink="http://schemas.microsoft.com/ink/2010/main" type="paragraph" rotatedBoundingBox="1871,6977 9405,6977 9405,13687 1871,1368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AE19746-F4EC-4968-999F-CE23B0BD3C61}" emma:medium="tactile" emma:mode="ink">
              <msink:context xmlns:msink="http://schemas.microsoft.com/ink/2010/main" type="line" rotatedBoundingBox="1871,6977 9405,6977 9405,13687 1871,13687"/>
            </emma:interpretation>
          </emma:emma>
        </inkml:annotationXML>
        <inkml:traceGroup>
          <inkml:annotationXML>
            <emma:emma xmlns:emma="http://www.w3.org/2003/04/emma" version="1.0">
              <emma:interpretation id="{FF2169B4-C4FF-4B64-B162-070143E043D8}" emma:medium="tactile" emma:mode="ink">
                <msink:context xmlns:msink="http://schemas.microsoft.com/ink/2010/main" type="inkWord" rotatedBoundingBox="1871,6977 9405,6977 9405,13687 1871,13687"/>
              </emma:interpretation>
            </emma:emma>
          </inkml:annotationXML>
          <inkml:trace contextRef="#ctx0" brushRef="#br0">7457 6700 0,'0'0'0,"0"0"0,0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0,1 6 0,-1-6 0,0 0 0,0 0 0,0 0 0,0 0 0,0 0 0,0 0 0,0 0 0,0 0 0,0 0 0,0 0 0,0 0 0,0 0 0,0 0 0,0 0 0,0 0 0,0 0 0,0 0 0,0 0 0,0 0 0,0 0 0,0 0 0,0 0 0,0 0 0,0 0 0,0 0 0,0 0 0,0 0 0,0 0 0,0 0 0,0 0 0,0 0 0,0 0 0,0 0 0,0 0 0,0 0 0,0 0 0,-1 3 0,1-3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0,-5-3 0,5 3 0,0 0 0,0 0 0,0 0 0,0 0 0,0 0 0,0 0 0,0 0 0,0 0 0,0 0 0,0 0 0,0 0 0,0 0 0,0 0 0,0 0 0,0 0 0,0 0 0,0 0 0,0 0 0,0 0 0,0 0 0,0 0 0,0 0 0,0 0 0,0 0 0,0 0 0,0 0 0,0 0 0,0 0 0,0 0 0,0 0 0,0 0 0,0 0 0,0 0 0,0 0 0,0 0 0,0 0 0,-4-8 0,4 8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0,-4-4 0,4 4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0,10 11 0,-10-11 0,0 0 0,0 0 0,0 0 0,0 0 0,0 0 0,0 0 0,0 0 0,0 0 0,0 0 0,0 0 0,0 0 0,0 0 0,0 0 0,4 0 0,-4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1 0,0-1 0,0 0 0,0 0 0,0 0 0,0 0 0,0 0 0,0 0 0,0 0 0,0 0 0,0 0 0,0 0 0,0 0 0,0 0 0,0 0 0,0 0 0,0 0 0,0 0 0,0 0 0,0 0 0,0 0 0,-6 0 0,6 0 0,0 0 0,0 0 0,0 0 0,0 0 0,0 0 0,0 0 0,0 0 0,0 0 0,0 0 0,0 0 0,0 0 0,0 0 0,0 0 0,0 0 0,0 0 0,0 0 0,0 0 0,0 0 0,0 0 0,0 0 0,0 0 0,0 0 0,0 0 0,0 0 0,0 0 0,0 0 0,0 0 0,0 0 0,0 0 0,0 0 0,0 0 0,0 0 0,0 0 0,0 0 0,0 0 0,0 0 0,0 0 0,0 0 0,0 0 0,0 0 0,0 0 0,0 0 0,0 0 0,0 0 0,0 0 0,0-4 0,0 4 0,0 0 0,0 0 0,0 0 0,0 0 0,0 0 0,0 0 0,0 0 0,0 0 0,0 0 0,0 0 0,0 0 0,0 0 0,0 0 0,0 0 0,0 0 0,0 0 0,0 0 0,0 0 0,0 0 0,0 0 0,5-2 0,-5 2 0,0 0 0,0 0 0,0 0 0,0 0 0,0 0 0,0 0 0,0 0 0,0 0 0,0 0 0,0 0 0,0 0 0,0 0 0,0 0 0,0 0 0,0 0 0,0 0 0,0 0 0,0 0 0,0 0 0,0 0 0,0 0 0,0 0 0,1-1 0,-1 1 0,0 0 0,0 0 0,0 0 0,0 0 0,0 0 0,0 0 0,0 0 0,0 0 0,0 0 0,0 0 0,0 0 0,0 0 0,0 0 0,0 0 0,0 0 0,0 0 0,0 0 0,-4 3 0,4-3 0,0 0 0,0 0 0,0 0 0,0 0 0,0 0 0,0 0 0,0 0 0,0 0 0,0 0 0,0 0 0,0 0 0,0 0 0,0 0 0,0 0 0,0 0 0,0 0 0,0 0 0,0 0 0,0 0 0,0 0 0,0 0 0,0 0 0,0 0 0,0 0 0,0 0 0,0 0 0,0 0 0,0 0 0,0 0 0,0 0 0,0 0 0,0 0 0,-2-2 0,2 2 0,0 0 0,0 0 0,0 0 0,0 0 0,0 0 0,0 0 0,0 0 0,0 0 0,0 0 0,0 0 0,0 0 0,0 0 0,0 0 0,0 0 0,2-4 0,-2 4 0,0 0 0,0 0 0,0 0 0,0 0 0,0 0 0,0 0 0,0 0 0,0 0 0,0 0 0,0 0 0,0 0 0,0 0 0,0 0 0,0 0 0,0 0 0,0 0 0,0 0 0,0 0 0,0 0 0,0 0 0,0 0 0,0 0 0,0 0 0,0 0 0,0 0 0,0 0 0,0 0 0,3-18 0,-3 18 0,0 0 0,0 0 0,0 0 0,0 0 0,0 0 0,0 0 0,0 0 0,0 0 0,0 0 0,0 0 0,0 0 0,-3-19 0,3 19 0,0 0 0,0 0 0,0 0 0,0 0 0,0 0 0,0 0 0,0 0 0,0 0 0,0 0 0,0 0 0,0 0 0,0 0 0,0 0 0,0 0 0,0 0 0,0 0 0,0 0 0,0 0 0,0 0 0,0 0 0,0 0 0,-6-27 0,6 27 0,0 0 0,0 0 0,0 0 0,0 0 0,0 0 0,0 0 0,0 0 0,0 0 0,-4-13 0,4 13 0,0 0 0,0 0 0,0 0 0,0 0 0,0 0 0,0 0 0,0 0 0,0 0 0,0 0 0,0 0 0,0 0 0,0 0 0,0 0 0,0 0 0,0 0 0,-10-24 0,10 24 0,0 0 0,0 0 0,0 0 0,0 0 0,0 0 0,-7-17 0,7 17 0,0 0 0,0 0 0,0 0 0,0 0 0,0 0 0,0 0 0,0 0 0,0 0 0,0 0 0,-18-41 0,18 41 0,0 0 0,0 0 0,-19-32 0,19 32 0,0 0 0,0 0 0,0 0 0,-37-46 0,13 26 0,24 20 0,0 0 15,-45-35-15,18 16 16,27 19-16,-4-1 0,4 1 15,-2-1-15,2 1 16,-112-42-16,84 26 0,28 16 16,-44-23-16,24 15 0,20 8 15,-1-1 1,-2 0-16,3 1 15,-91-36-15,73 21 0,18 15 16,-2-1-16,1 1 0,1 0 16,-77-29-1,50 16-15,27 13 16,-2-2-16,0 2 0,2 0 15,-6-1-15,6 1 16,-2 0-16,2 0 16,-10-2-16,7 1 0,3 1 15,-13-3-15,13 3 16,-47-11-16,47 11 15,-38-7-15,-10 0 0,48 7 16,-30-4-16,-11-6 0,41 10 16,-78-17-16,-33-9 0,111 26 15,-69-14 1,-19 3-16,88 11 15,-59-9-15,-21-4 0,80 13 16,-78-8-16,78 8 16,-102-3-16,102 3 15,-82-5-15,-29-6 0,111 11 16,-70-5-16,-17 2 0,87 3 15,-51-2 1,-17-6-16,68 8 16,-44-3-16,-13-3 0,57 6 15,-214-24-15,185 18 0,29 6 16,-5-1-1,4 0-15,1 1 16,-9-2-16,5 1 0,4 1 16,-32-7-1,-29-1-15,61 8 0,0 0 16,-57-6-16,-21-2 0,78 8 15,-75-8-15,-27-9 0,102 17 16,-60-9 0,-12 4-16,72 5 15,-60-2-15,-18-2 0,78 4 16,-59-2-16,-19-1 0,78 3 15,-68-4 1,-21-2-16,89 6 16,-94-7-16,94 7 15,-126-12 172,126 12-171,-115-4-16,-34 11 0,149-7 16,-1121-172-16,1121 172 15,-191-39-15,191 39 16,-58-15-16,-5-6 0,63 21 15,-38-14-15,-10-2 0,48 16 16,-200-72-16,174 61 0,26 11 16,-2-3-1,0 2-15,2 1 16,-75-38-16,57 31 0,18 7 15,-39-25 1,10 1-16,29 24 0,0 0 16,-36-24-16,32 26 0,4-2 15,-19-13-15,0-8 0,19 21 16,-29-25-1,18 18-15,11 7 16,-3-3-16,2 3 0,1 0 16,-115-106-16,79 71 0,36 35 15,-66-58 1,25 25-16,41 33 15,-5-4-15,-4-3 0,9 7 16,-63-50 0,-20-15-16,83 65 15,-199-163-15,140 108 0,59 55 16,-95-116-1,31 22-15,64 94 16,-99-145-16,50 74 0,49 71 16,-82-123-16,37 54 0,45 69 15,-67-133 1,32 51-16,35 82 15,-50-141-15,27 61 0,23 80 16,-35-137-16,17 57 0,18 80 16,-20-155-1,11 49-15,9 106 16,-27-146-16,10 83 0,17 63 15,-32-104-15,32 104 16,-22-59-16,22 59 16,-35-96-16,17 46 0,18 50 15,-39-96-15,39 96 16,-27-61-16,27 61 0,0 0 15,-24-91-15,29 54 0,-5 37 16,19-91-16,-3 22 0,-16 69 16,16-108-16,-12 55 0,-4 53 15,-2-72 1,0 45-16,2 27 15,0-60-15,1 17 0,-1 43 16,30-102 0,0 26-16,-30 76 15,53-121-15,-17 62 0,-36 59 16,42-74-16,-23 49 0,-19 25 15,25-43 1,-15 19-16,-10 24 16,26-47-16,-8 19 0,-18 28 15,33-51-15,-33 51 16,18-31-16,-18 31 15,38-51-15,-12 24 0,-26 27 16,44-45-16,-16 22 0,-28 23 16,46-48-1,-27 13-15,-19 35 16,47-61-16,-13 27 0,-34 34 15,68-61-15,-22 26 0,-46 35 16,85-58 0,-31 29-16,-54 29 15,97-58-15,-40 21 0,-57 37 16,116-66-16,-116 66 15,81-36-15,-81 36 16,122-55-16,-61 24 0,-61 31 16,123-56-16,-39 25 0,-84 31 15,113-42 1,-60 24-16,-53 18 15,35-12-15,-31 11 0,-4 1 16,40-6 0,56-10-16,-96 16 15,97-15-15,32-4 0,-129 19 16,96-13-16,32 1 0,-128 12 15,109-12 1,36-1-16,-145 13 16,133-17-16,43-10 0,-176 27 15,112-17-15,36-3 0,-148 20 16,126-18-1,39-7-15,-165 25 16,118-12-16,45 5 0,-163 7 16,89-2-16,-89 2 15,113-2-15,-113 2 16,87 2-16,30 6 0,-117-8 15,115 10-15,-115-10 16,156 21-16,-156-21 16,122 10-16,37-3 0,-159-7 15,103 8-15,36 4 0,-139-12 16,82 12-16,30 12 0,-112-24 15,98 23 1,31 4-16,-129-27 16,95 19-16,28 6 0,-123-25 15,94 19-15,-94-19 16,122 24-16,-122-24 15,72 18-15,20 8 0,-92-26 16,101 23-16,35 0 0,-136-23 16,58 12-1,16 13-15,-74-25 16,49 17-16,11 5 0,-60-22 15,48 19-15,-48-19 16,64 28-16,-64-28 16,50 21-16,15 9 0,-65-30 15,48 22-15,14 8 0,-62-30 16,49 22-1,13 8-15,-62-30 16,28 13-16,3 2 0,-31-15 16,27 13-16,10 7 0,-37-20 15,29 14 1,7 6-16,-36-20 15,161 82-15,-132-62 0,-29-20 16,2 2-16,-2-2 16,0 0-16,0 0 15,39 34-15,-29-35 0,-10 1 16,0 0-16,0 0 0,0 0 15,-5 9 1,10-14-16,-5 5 16,2-3-16,-4 4 0,2-1 15,-2-2-15,2 2 16,-3-7-16,3 7 15,-3-5-15,1 3 0,2 2 16,-2 0-16,0-1 0,2 1 16,-4-7-16,4 7 15,-7-9-15,7 9 16,0 0-16,-2-2 0,2 2 15,-45-23-15,37 19 0,8 4 16,-15-16 0,4 2-16,11 14 15,-20-26-15,9 11 0,11 15 16,-3-26-16,3 26 15,10-14-15,-10 14 16,-1-2-16,1 1 0,0 1 16,-47-45-16,37 32 0,10 13 15,-13-19 1,9 8-16,4 11 15,-17-19-15,-2 3 0,19 16 16,-24-22-16,16 14 0,8 8 16,-16-9-1,8 5-15,8 4 16,-13-10-16,6 2 0,7 8 15,-4-5-15,4 5 16,1 0-16,-1 0 16,7 2-16,-10-1 0,3-1 15,6-8-15,1-3 0,-7 11 16,-1-1-1,1 1-15,0 0 16,-24-2-16,28 4 0,-4-2 16,0 0-16,-2 1 0,2-1 15,5 8 1,13-10-16,-18 2 15,17 0-15,-17 2 0,0-2 16,0 0-16,0 0 16,0 1-16,0-1 15,-7 15-15,10-10 0,-3-5 16,0 0-16,-2 2 0,2-2 15,-4 13 1,6-12-16,-2-1 16,4 2-16,-1 0 0,-3-2 15,4 5-15,-4-5 16,3 2-16,-3-2 15,7 8-15,-4-5 0,-3-3 16,14 17-16,11 13 0,-25-30 16,19 23-1,6 5-15,-25-28 16,16 18-16,4 3 0,-20-21 15,15 18-15,-15-18 16,20 24-16,-20-24 16,17 19-16,7 5 0,-24-24 15,12 12-15,-4-1 0,-8-11 16,121 126-16,-121-126 15,24 18-15,-24-18 16,1 2-16,-1-2 0,0 0 16,2 15-16,-2-18 0,0 3 15,0-1 1,0 2-16,0-1 15,-3-6-15,14-3 0,-11 9 16,0 0-16,0 0 0,0 0 16,-18-4-1,18 1-15,0 3 16,-3-3-16,0 1 0,3 2 15,-11-4 1,1 1-16,10 3 16,-17-4-16,8 2 0,9 2 15,-7-10-15,7 2 0,0 8 16,-1 0-1,1 0-15,0 0 16,-30-17-16,30 9 0,0 8 16,0-1-16,0 1 15,-2 0-15,2 0 16,-46-12-16,36 7 0,10 5 15,-13-11-15,7 2 0,6 9 16,-11-13 0,4 9-16,7 4 15,-17-8-15,4 4 0,13 4 16,-25-9-16,25 9 15,-17-6-15,17 6 16,-23-13-16,17 7 0,6 6 16,-12-13-16,6 6 0,6 7 15,-2 0 1,1-1-16,1 1 0,0 0 15,-4 0-15,1 0 0,3 0 16,-6-1-16,6 1 16,-3 0-16,3 0 15,-110-16-15,97 10 0,13 6 16,-1 0-16,-2 0 0,3 0 15,-81 11 1,74-13-16,7 2 16,-1 0-16,-1 0 0,2 0 15,-4 2-15,2-2 0,2 0 16,-80 16-1,80-19-15,0 3 16,0-3-16,0 3 0,0 0 16,-2 0-1,2 1-15,0-1 16,-4 2-16,4-2 0,0 0 15,-40 13-15,33-21 0,7 8 16,0-1 0,-1 2-16,1-1 15,-3 2-15,0-2 0,3 0 16,-74 24-16,79-31 0,-5 7 15,-2 0 1,2 0-16,0 0 16,5 5-16,13-14 0,-18 9 15,1 0 1,-2 0-16,1 0 15,-14 3-15,22-9 0,-8 6 16,0 0-16,0 0 16,0 0-16,0 0 15,-1 3-15,-1-3 0,2 0 16,2 15-16,16-25 0,-18 10 15</inkml:trace>
        </inkml:traceGroup>
      </inkml:traceGroup>
    </inkml:traceGroup>
  </inkml:traceGroup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T" type="integer" max="2.14748E9" units="dev"/>
        </inkml:traceFormat>
        <inkml:channelProperties>
          <inkml:channelProperty channel="X" name="resolution" value="642.49017" units="1/cm"/>
          <inkml:channelProperty channel="Y" name="resolution" value="1149.71924" units="1/cm"/>
          <inkml:channelProperty channel="T" name="resolution" value="1" units="1/dev"/>
        </inkml:channelProperties>
      </inkml:inkSource>
      <inkml:timestamp xml:id="ts0" timeString="2015-02-18T12:39:24.761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23999B52-872E-4A1C-A3D0-817CF50D9AF2}" emma:medium="tactile" emma:mode="ink">
          <msink:context xmlns:msink="http://schemas.microsoft.com/ink/2010/main" type="inkDrawing" rotatedBoundingBox="2187,10277 2489,3860 3406,3903 3104,10321" shapeName="Other"/>
        </emma:interpretation>
      </emma:emma>
    </inkml:annotationXML>
    <inkml:trace contextRef="#ctx0" brushRef="#br0">171 6389 0,'0'0'0,"0"0"0,0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1 0,0-1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0,8 11 0,-8-11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0,4 3 0,-4-3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0,3 1 0,-3-1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0,-1 1 0,1-1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0,1 0 0,-1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0,-1 0 0,1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0,-3 0 0,3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2 0,0-2 0,0 0 0,0 0 0,0 0 0,0 0 0,0 0 0,0 0 0,0 0 0,0 0 0,0 0 0,0 0 0,0 0 0,3 2 0,-3-2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0,3 1 0,-3-1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0,-3-1 0,3 1 0,0 0 0,0 0 0,0 0 0,0 0 0,0 0 0,0 0 0,0 0 0,0 0 0,0 0 0,0 0 0,0 0 0,0 0 0,0 0 0,0 0 0,0 0 0,0 0 0,0 0 0,-3-1 0,3 1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0,-2-1 0,2 1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0,2 1 0,-2-1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0,1-1 0,-1 1 0,0 0 0,0 0 0,0 0 0,0 0 0,0 0 0,0 0 0,0 0 0,0 0 0,0 0 0,0 0 0,0 0 0,0 0 0,0 0 0,0 0 0,0 0 0,0 0 0,0 0 0,0 0 0,0 0 0,0 0 0,0 0 0,0 0 0,0 0 0,0-2 0,0 2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0,2-2 0,-2 2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0,1-1 0,-1 1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0,2-1 0,-2 1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0,-2 0 0,2 0 0,0 0 0,0 0 0,0 0 0,0 0 0,0 0 0,0 0 0,0 0 0,0 0 0,0 0 0,0 0 0,0 0 0,0 0 0,0 0 0,0 0 0,0 0 0,0 0 0,0 0 0,0 0 0,0 0 0,0 0 0,0 0 0,0 0 0,0 0 0,0 0 0,0 0 0,0 0 0,0 0 0,0 0 0,0 0 0,0 0 0,0 0 0,0 0 0,0 0 0,-1-1 0,1 1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0,-2-1 0,2 1 0,0 0 0,0 0 0,0 0 0,0 0 0,0 0 0,0 0 0,0 0 0,0 0 0,0 0 0,0 0 0,0 0 0,0 0 0,0 0 0,0 0 0,0 0 0,0 0 0,0 0 0,0 0 0,0 0 0,0 0 0,0 0 0,0 0 0,0 0 0,0 0 0,0 0 0,0 0 0,0 0 0,0 0 0,0 0 0,0 0 0,0 0 0,0 0 0,0 0 0,0 0 0,-1 0 0,1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0,1 0 0,-1 0 0,0 0 0,0 0 0,0 0 0,0 0 0,0 0 0,0 0 0,0 0 0,0 0 0,0 0 0,0 0 0,0 0 0,0 0 0,0 0 0,0 0 0,0 0 0,0 0 0,0 0 0,0 0 0,0 0 0,0 0 0,0 0 0,0 0 0,0 0 0,0 0 0,0 0 0,0 0 0,0 0 0,0 0 0,0 0 0,0 0 0,0 0 0,0 0 0,0 0 0,0 0 0,0 0 0,0 0 0,0 0 0,0 0 0,0 0 0,2 1 0,-2-1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2 0,0-2 0,0 0 0,0 0 0,0 0 0,0 0 0,0 0 0,0 0 0,0 0 0,0 0 0,0 0 0,0 0 0,0 0 0,0 0 0,0 0 0,0 0 0,0 0 0,0 0 0,0 0 0,0 0 0,0 0 0,0 0 0,0 0 0,0 0 0,0 0 0,0 0 0,0 0 0,0 0 0,0 0 0,0 0 0,0 0 0,0 0 0,0 0 0,0 0 0,0 0 0,0 0 0,0 0 0,0 0 0,0 0 0,0 0 0,0 0 0,0 0 0,3 2 0,-3-2 0,0 0 0,0 0 0,0 0 0,0 0 0,0 0 0,0 0 0,0 0 0,0 0 0,0 0 0,0 0 0,0 0 0,0 0 0,0 0 0,0 0 0,0 0 0,0 0 0,0 0 0,0 0 0,0 0 0,0 0 0,0 0 0,0 0 0,0 0 0,0 0 0,4 1 0,-4-1 0,0 0 0,0 0 0,0 0 0,0 0 0,0 0 0,0 0 0,0 0 0,0 0 0,0 0 0,0 0 0,0 0 0,0 0 0,0 0 0,0 0 0,0 0 0,0 0 0,0 0 0,0 0 0,0 0 0,0 0 0,0 0 0,0 0 0,0 0 0,0 0 0,0 0 0,0 0 0,0 0 0,0 0 0,0 0 0,0 0 0,0 0 0,0 0 0,0 0 0,0 0 0,0 0 0,0 0 0,0 0 0,0 0 0,0 0 0,0 0 0,0 0 0,0 0 0,0 0 0,-2 2 0,2-2 0,0 0 0,0 0 0,0 0 0,0 0 0,0 0 0,0 0 0,0 0 0,0 0 0,0 0 0,0 0 0,0 0 0,0 0 0,0 0 0,0 0 0,0 0 0,0 0 0,0 0 0,0 0 0,0 0 0,0 0 0,0 0 0,-4-2 0,4 2 0,0 0 0,0 0 0,0 0 0,0 0 0,0 0 0,0 0 0,0 0 0,0 0 0,0 0 0,0 0 0,0 0 0,0 0 0,0 0 0,0 0 0,0 0 0,0 0 0,0 0 0,0 0 0,0 0 0,0 0 0,0 0 0,0 0 0,0 0 0,0 0 0,-4-2 0,4 2 0,0 0 0,0 0 0,0 0 0,0 0 0,0 0 0,0 0 0,0 0 0,0 0 0,0 0 0,0 0 0,0 0 0,0 0 0,0 0 0,0 0 0,0 0 0,0 0 0,0 0 0,0 0 0,1-2 0,-1 2 0,0 0 0,0 0 0,0 0 0,0 0 0,0 0 0,0 0 0,0 0 0,0 0 0,0 0 0,0 0 0,0 0 0,0 0 0,0 0 0,0 0 0,0 0 0,0 0 0,0 0 0,0 0 0,0 0 0,0 0 0,0 0 0,0 0 0,0 0 0,0 0 0,0 0 0,0 0 0,0 0 0,0 0 0,0 0 0,0 0 0,0 0 0,0 0 0,0 0 0,0 0 0,0 0 0,2-2 0,-2 2 0,0 0 0,0 0 0,0 0 0,0 0 0,0 0 0,0 0 0,0 0 0,0 0 0,0 0 0,0 0 0,0 0 0,0 0 0,0 0 0,0 0 0,1-3 0,-1 3 0,0 0 0,0 0 0,0 0 0,0 0 0,0 0 0,0 0 0,0 0 0,0 0 0,0 0 0,0 0 0,0 0 0,0 0 0,0 0 0,0 0 0,0 0 0,0 0 0,0 0 0,0 0 0,0 0 0,0 0 0,0 0 0,0 0 0,0 0 0,0 0 0,0 0 0,0 0 0,0 0 0,0 0 0,0 0 0,3-6 0,-3 6 0,0 0 0,0 0 0,0 0 0,0 0 0,0 0 0,0 0 0,0 0 0,0 0 0,0 0 0,0 0 0,0 0 0,0 0 0,0-6 0,0 6 0,0 0 0,0 0 0,0 0 0,0 0 0,0 0 0,0 0 0,0 0 0,0 0 0,0 0 0,0 0 0,0 0 0,0 0 0,0 0 0,0 0 0,0 0 0,0 0 0,0 0 0,0 0 0,0 0 0,0 0 0,0 0 0,0 0 0,0 0 0,0-10 0,0 10 0,0 0 0,0 0 0,0 0 0,0 0 0,0 0 0,0 0 0,0 0 0,0 0 0,0 0 0,0-7 0,0 7 0,0 0 0,0 0 0,0 0 0,0 0 0,0 0 0,0 0 0,0 0 0,0 0 0,0 0 0,0 0 0,0 0 0,0 0 0,0 0 0,0 0 0,0 0 0,0 0 0,0 0 0,1-26 0,-1 26 0,0 0 0,0 0 0,0 0 0,0 0 0,0 0 0,0 0 0,0-27 0,0 27 0,0 0 0,0 0 0,0 0 0,0 0 0,0 0 0,0 0 0,0 0 0,0 0 0,0 0 0,0 0 0,0 0 0,26-72 0,-26 72 0,0 0 0,0 0 0,0 0 0,0 0 0,0 0 0,0 0 0,0 0 0,24-56 0,-24 56 0,0 0 0,0 0 0,0 0 0,21-81 0,-15 44 0,-6 37 0,0 0 16,7-61-16,-7 61 15,3-37-15,-3 37 16,-2-70-16,-2 24 0,4 46 15,-7-94-15,3 22 0,4 72 16,1-126 0,4 50-16,-5 76 15,14-134-15,-3 57 0,-11 77 16,6-117-16,-8 60 0,2 57 15,-4-97 1,1 41-16,3 56 16,2-94-16,0 42 0,-2 52 15,6-75-15,-6 75 16,4-35-16,-4 35 15,3-60-15,-6 22 0,3 38 16,-5-51-16,3 32 0,2 19 16,-3-29-1,1 15-15,2 14 16,-12-22-16,4 10 0,8 12 15,-2-20-15,11 9 0,-9 11 16,8-16 0,-3 7-16,-5 9 15,-3-12-15,-3 7 0,6 5 16,-3-14-16,3 14 15,3-13-15,-3 13 16,-3-18-16,-1 12 0,4 6 16,1-21-16,5 2 0,-6 19 15,-3-22 1,-2 16-16,5 6 15,-6-22-15,3 3 0,3 19 16,-1-33 0,1 16-16,0 17 15,0-43-15,-2 10 0,2 33 16,-8-55-16,-1 24 0,9 31 15,-1-68 1,6 21-16,-5 47 16,6-65-16,-3 39 0,-3 26 15,-3-46-15,-5 15 0,8 31 16,-10-60-1,5 18-15,5 42 16,-4-73-16,7 32 0,-3 41 16,1-70-16,-1 70 15,0-39-15,0 39 16,6-75-16,-3 26 0,-3 49 15,4-73-15,0 37 0,-4 36 16,-2-62 0,-8 25-16,10 37 15,-16-66-15,8 27 0,8 39 16,0-71-16,8 27 0,-8 44 15,9-72 1,-8 32-16,-1 40 16,10-77-16,-2 27 0,-8 50 15,20-99-15,-20 99 16,12-69-16,-12 69 15,14-124-15,-13 48 0,-1 76 16,2-118-16,1 60 0,-3 58 16,2-95-1,3 44-15,-5 51 16,0-86-16,-2 35 0,2 51 15,-3-105-15,3 105 16,-5-72-16,5 72 16,1-140-16,2 50 0,-3 90 15,20-152-15,1 67 0,-21 85 16,24-140-1,-15 61-15,-9 79 16,25-149-16,-6 56 0,-19 93 16,-5-151-16,-15 70 0,20 81 15,36-142 1,29 61-16,-65 81 15,47-108-15,-51 61 0,4 47 16,-15-52-16,15 52 16,-1-10-16,1 10 15,0-5-15,6 10 0,-6-5 16,3 3-16,-6-6 0,3 3 15,3 1 1,4 3-16,-7-4 16,0 2-16,0-2 0,0 0 15,0 0 1,0 1-16,0-1 15,0 3-15,-2-1 0,2-2 16,-3 7-16,2-3 0,1-4 16,-43 59-16,43-59 15,-80 92-15,80-92 16,-44 52-16,-7 25 0,51-77 15,-54 71-15,-28 16 0,82-87 16,-26 29 0,-4 16-16,30-45 15,-12 18-15,-5 8 0,17-26 16,-8 11-16,8-11 15,-4 6-15,4-6 16,-73 92-16,73-90 0,0-2 16,-23 68-16,21-57 0,2-11 15,17-5 1,3-10-16,-20 15 15,30-36-15,-17 10 0,-13 26 16,25-48-16,-6 19 0,-19 29 16,47-62-1,-13 18-15,-34 44 16,41-78-16,-30 29 0,-11 49 15,47-76-15,-47 76 16,48-35-16,-48 35 16,64-50-16,-36 29 0,-28 21 15,44-34-15,-23 13 0,-21 21 16,27-38-1,-17 14-15,-10 24 16,14-34-16,-4 20 0,-10 14 16,2-1-16,-4 1 0,2 0 15,-1-13 1,8 14-16,-7-1 15,6 1-15,-8-1 0,2 0 16,0 0 0,2 0-16,-2 0 0,0 0 15,4 1-15,-1 2 0,-3-3 16,4 8-16,-3-3 0,-1-5 15,0 2 1,0-2-16,0 0 16,3 2-16,-1 0 0,-2-2 15,5 6-15,-5-6 16,3 2-16,-3-2 15,7 9-15,27 38 0,-34-47 16,21 29-16,2 2 0,-23-31 16,19 29-1,6 10-15,-25-39 16,17 27-16,3 12 0,-20-39 15,10 22-15,-10-22 16,13 24-16,-13-24 16,86 156-16,-65-130 0,-21-26 15,20 25-15,-16-20 0,-4-5 16,-1 5-16,1-5 15,-7 0-15,7 0 16,1-3-16,8 0 0,-9 3 16,0 0-16,0 1 0,0-1 15,-20 4 1,19-4-16,1 0 15</inkml:trace>
  </inkml:traceGroup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T" type="integer" max="2.14748E9" units="dev"/>
        </inkml:traceFormat>
        <inkml:channelProperties>
          <inkml:channelProperty channel="X" name="resolution" value="642.49017" units="1/cm"/>
          <inkml:channelProperty channel="Y" name="resolution" value="1149.71924" units="1/cm"/>
          <inkml:channelProperty channel="T" name="resolution" value="1" units="1/dev"/>
        </inkml:channelProperties>
      </inkml:inkSource>
      <inkml:timestamp xml:id="ts0" timeString="2015-02-17T16:56:55.996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1088B0EA-4BEE-4608-AEF7-ABCCA3A751CC}" emma:medium="tactile" emma:mode="ink">
          <msink:context xmlns:msink="http://schemas.microsoft.com/ink/2010/main" type="writingRegion" rotatedBoundingBox="17967,13692 8300,12421 8448,11298 18114,12569"/>
        </emma:interpretation>
      </emma:emma>
    </inkml:annotationXML>
    <inkml:traceGroup>
      <inkml:annotationXML>
        <emma:emma xmlns:emma="http://www.w3.org/2003/04/emma" version="1.0">
          <emma:interpretation id="{DD12CD29-E055-4BAD-A4F2-2F1E7EB9E942}" emma:medium="tactile" emma:mode="ink">
            <msink:context xmlns:msink="http://schemas.microsoft.com/ink/2010/main" type="paragraph" rotatedBoundingBox="17967,13692 8300,12421 8448,11298 18114,1256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7D099A4-1057-4099-9835-3729D237BEF9}" emma:medium="tactile" emma:mode="ink">
              <msink:context xmlns:msink="http://schemas.microsoft.com/ink/2010/main" type="line" rotatedBoundingBox="17967,13692 8300,12421 8448,11298 18114,12569"/>
            </emma:interpretation>
          </emma:emma>
        </inkml:annotationXML>
        <inkml:traceGroup>
          <inkml:annotationXML>
            <emma:emma xmlns:emma="http://www.w3.org/2003/04/emma" version="1.0">
              <emma:interpretation id="{26A4D34C-9F69-4506-A158-C42A428A65C1}" emma:medium="tactile" emma:mode="ink">
                <msink:context xmlns:msink="http://schemas.microsoft.com/ink/2010/main" type="inkWord" rotatedBoundingBox="17967,13692 8300,12421 8448,11298 18114,12569"/>
              </emma:interpretation>
            </emma:emma>
          </inkml:annotationXML>
          <inkml:trace contextRef="#ctx0" brushRef="#br0">9590 2060 0,'0'0'0,"-10"12"0,10-12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0,-1 1 0,1-1 0,0 0 0,0 0 0,0 0 0,0 0 0,0 0 0,0 0 0,0 0 0,0 0 0,0 0 0,0 0 0,0 0 0,0 0 0,0 0 0,0 0 0,0 0 0,0 0 0,0 0 0,0 0 0,0 0 0,0 0 0,0 0 0,0 0 0,0 0 0,0 0 0,-1 0 0,1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0,-19-6 0,19 6 0,0 0 0,0 0 0,0 0 0,0 0 0,0 0 0,0 0 0,0 0 0,0 0 0,0 0 0,0 0 0,0 0 0,0 0 0,0 0 0,0 0 0,-1-11 0,1 11 0,0 0 0,0 0 0,0 0 0,0 0 0,0 0 0,0 0 0,0 0 0,0 0 0,0 0 0,0 0 0,0 0 0,0 0 0,0 0 0,0 0 0,0 0 0,0 0 0,0 0 0,0 0 0,0 0 0,0 0 0,0 0 0,0 0 0,0 0 0,0 0 0,0 0 0,0 0 0,0 0 0,0 0 0,0 0 0,-2 0 0,2 0 0,0 0 0,0 0 0,0 0 0,0 0 0,0 0 0,0 0 0,0 0 0,0 0 0,0 0 0,0 0 0,0 0 0,0 0 0,0 0 0,0 0 0,0 0 0,0 0 0,0 0 0,0 0 0,0 0 0,0 0 0,0 0 0,0 0 0,0 0 0,0 0 0,0 0 0,0 0 0,0 0 0,0 0 0,0 0 0,0 0 0,0 0 0,0 0 0,0 0 0,0 0 0,0 0 0,0 0 0,0 0 0,-41-5 0,41 5 0,0 0 0,0 0 0,0 0 0,0 0 0,0 0 0,0 0 0,0 0 0,0 0 0,0 0 0,-5-15 0,5 15 0,0 0 0,0 0 0,0 0 0,0 0 0,0 0 0,0 0 0,0 0 0,0 0 0,0 0 0,0 0 0,0 0 0,0 0 0,0 0 0,0 0 0,0 0 0,0 0 0,0 0 0,-10-34 0,10 34 0,0 0 0,0 0 0,0 0 0,0 0 0,0 0 0,0 0 0,-9-27 0,9 27 0,0 0 0,0 0 0,0 0 0,0 0 0,0 0 0,0 0 0,0 0 0,0 0 0,0 0 0,0 0 0,0 0 0,-1-2 0,1 2 0,0 0 0,0 0 0,0 0 0,-2-1 0,2 1 0,0 0 0,0 0 0,0 0 0,0 0 0,0 0 0,-78-67 0,78 67 0,-21-28 0,21 28 16,0 0-16,-40-54 15,11 20-15,29 34 16,-42-55-16,25 27 0,17 28 16,-38-45-16,11 21 0,27 24 15,-4-2 1,1 1-16,3 1 15,-129-51-15,106 29 0,23 22 16,-28-36-16,18 19 0,10 17 16,-28-21-1,5 15-15,23 6 16,-1-1-16,-1 0 0,2 1 15,-4-3-15,4 3 16,-3-2-16,3 2 16,-8-3-16,4 3 0,4 0 15,-189-53-15,178 14 0,11 39 16,-2-2-1,1 2-15,1 0 16,-105-27-16,79 19 0,26 8 16,-29-27-1,16 4-15,13 23 16,-2-2-16,1 2 0,1 0 15,-4-3-15,2 2 0,2 1 16,-123-53-16,123 53 16,-38-13-16,38 13 15,-4-2-15,1 1 0,3 1 16,-12-2-16,-47-25 0,59 27 15,-213-96 1,172 73-16,41 23 16,-6-2-16,4 1 0,2 1 15,-179-51-15,129 29 16,50 22-16,-5-4 15,-17-5-15,22 9 16,-72-31-16,-19 1 0,91 30 16,-86-28-1,86 28-15,-120-39 0,120 39 16,-108-28-16,-38 3 0,146 25 15,-237-55-15,183 34 0,54 21 16,-4-2 0,0 1-16,4 1 15,-20-6-15,-72-19 0,92 25 16,-44-12-16,44 12 15,-53-17-15,53 17 16,-48-17-16,-16-4 0,64 21 16,-107-24-16,-51-3 0,158 27 15,-127-13 1,-39 2-16,166 11 15,-116-8-15,-36-6 0,152 14 16,-112-12-16,-34-9 0,146 21 16,-94-12-1,-23 1-15,117 11 16,-78-8-16,-23-6 0,101 14 15,-76-11 1,-28-8-16,104 19 16,-88-15-16,-31-5 0,119 20 15,-76-13-15,-22-9 0,98 22 16,-55-12-1,-13-4-15,68 16 16,-61-14-16,-22 0 0,83 14 16,-52-9-16,-17-3 0,69 12 15,-52-10 1,-14-7-16,66 17 15,-61-16-15,-21-7 0,82 23 16,-60-17-16,60 17 16,-75-21-16,75 21 15,-69-13-15,-25-1 0,94 14 16,-65-7-16,-19-1 0,84 8 15,-74-5 1,-23 4-16,97 1 16,-75-3-16,-26 0 0,101 3 15,-62-2-15,-19-2 0,81 4 16,-84-2-1,-29 1-15,113 1 16,-97 3-16,-29 9 0,126-12 16,-134 16-16,134-16 15,-179 24-15,179-24 16,-132 18-16,-39 7 0,171-25 15,-131 16-15,-42-2 0,173-14 16,-117 9 0,-32 7-16,149-16 15,-107 12-15,-30 1 0,137-13 16,-84 8-16,-25-1 15,109-7-15,0 0 0,-54 3 16,-14-3-16,68 0 16,-66 0-16,-25-7 0,91 7 15,-37-3-15,37 3 16,-45-5-16,45 5 15,-207-27-15,181 22 0,26 5 16,-24-5-16,21 3 0,3 2 16,3-8-1,3 1-15,-6 7 16,0 0-16,0 0 0,0 0 15,-16 9-15,21-7 0,-5-2 16,-3 4 0,-7-5-16,10 1 15,-4-3-15,4 5 0,0-2 16,9 6-16,-9-6 15,-4-3-15,4 3 16,-1-3-16,4 3 0,-3 0 16,0 2-16,-3 1 0,3-3 15,0 2 1,5-2-16,-5 0 15,3-2-15,-6 0 0,3 2 16,-4-2-16,3-1 0,1 3 16,-3 2-1,4 1-15,-1-3 16,2 2-16,-4-4 0,2 2 15,-1-5-15,1 5 16,-1-1-16,1 1 16,-3-2-16,1 2 0,2 0 15,-1-2-15,1 1 0,0 1 16,1-3-1,-1 1-15,0 2 16,0 0-16,0 0 0,0 0 16,-10 11-1,15-11-15,-5 0 16,2 0-16,-2 0 0,0 0 15,8 0-15,-8-6 0,0 6 16,-3 0 0,3 5-16,0-5 15,-9 4-15,-1-7 0,10 3 16,-3-3-16,12 2 0,-9 1 15,7 1 1,-6 1-16,-1-2 16,-2 3-16,-4-3 0,6 0 15,-13-3 1,3-2-16,10 5 15,-5-3-15,5 3 0,0 0 16,-8 0 0,8 0-16,0 0 0,0 0 0,-8 0 0,8 0 0,0 0 15,-17-2-15,4 0 0,13 2 16,-8-4-16,9 4 0,-1 0 15,2-3 1,-2 4-16,0-1 16,-3-3-16,0-1 0,3 4 15,-10-1-15,4 4 0,6-3 16,-8 4-1,5-3-15,3-1 16,-10 0-16,0-1 0,10 1 16,-1 0-16,1 0 15,0 0-15,0 0 16,-44 4-16,35-4 0,9 0 15,-8-4-15,6 2 0,2 2 16,-5-2 0,-1 2-16,6 0 15,-6 0-15,3 1 0,3-1 16,0-1-16,0 1 15,0-1-15,0 1 16,3-2-16,-1 1 0,-2 1 16,0 1-16,-2 1 0,2-2 15,-3-1-15,3 1 16,-4-2-16,4 2 15,-1-3-15,1 5 0,0-2 16,11 9-16,-7-8 0,-4-1 16,7 2-1,1-1-15,-8-1 16,2 3-16,-3-1 0,1-2 15,3 0-15,-3 0 16,5-2-16,-5 2 16,3-1-16,-3 2 0,0-1 15,2 2-15,-1-1 0,-1-1 16,4 5-1,-1-2-15,-3-3 16,10 13-16,33 40 0,-43-53 16,28 35-16,6 11 0,-34-46 15,121 137 1,-92-116-16,-29-21 15,17 12-15,-15-11 0,-2-1 16,4 3-16,-4-3 16,3 2-16,-3-2 15,8 5-15,-5-2 0,-3-3 16,10 6-16,-6-3 0,-4-3 15,136 98 1,-116-78-16,-20-20 16,20 18-16,-14-15 0,-6-3 15,7-1 1,-6-5-16,-1 6 15,-5-3-15,-1 7 0,6-4 16,-6 2-16,5-3 0,1 1 16,0-9-16,0 9 15,0-11-15,0 11 16,-3-8-16,2 12 0,1-4 15,1-5-15,0-4 0,-1 9 16,-1-11 0,0 8-16,1 3 15,-9-7-15,1 2 0,8 5 16,-16-13-16,16 13 15,-13-11-15,13 11 16,-14-19-16,10 9 0,4 10 16,-7-18-16,1 7 0,6 11 15,-17-20 1,3 7-16,14 13 15,-23-19-15,15 10 0,8 9 16,-13-14-16,9 8 0,4 6 16,-10-14-1,1 3-15,9 11 16,-18-15-16,8 9 0,10 6 15,-10-13-15,10 13 16,1-9-16,-1 9 16,-4-9-16,0 5 0,4 4 15,-11-13-15,1-1 0,10 14 16,-17-16-1,8 8-15,9 8 16,-11-16-16,7 4 0,4 12 16,-19-23-16,1 7 0,18 16 15,-44-40 1,10 9-16,34 31 15,-36-35-15,36 34 0,0 1 16,0-7 0,-1 3-16,1 4 15,0-5-15,1 4 0,-1 1 16,0-5-16,-1 1 0,1 4 15,0-5 1,4 6-16,-4-1 16,4 3-16,-5-2 0,1-1 15,-1 3-15,1-3 16,-2 5-16,2-5 15,3 3-15,1-4 0,-4 1 16,6-2-16,-3 2 0,-3 0 16,11-4-1,-1 2-15,-10 2 16,18-4-16,-6 1 0,-12 3 15,10-4-15,-9 4 0,-1 0 16,64-21 0,-36 9-16,-28 12 15,19-8-15,-18 8 0,-1 0 16,7-1-16,-7 1 15,3-1-15,-3 1 16,139-44-16,-104 33 0,-35 11 16,37-14-16,-28 9 0,-9 5 15,5-4 1,-3 4-16,-2 0 15,3 0-15,-1 0 0,-2 0 0,0 0 16,76 3-16,-64-7 0,-12 4 16,2 0-1,-2 0-15,0 0 16,11 6-16,-4-12 0,-7 6 15,4-5 1,-2 5-16,-2 0 16,1-6-16,2-2 0,-3 8 15,3-6-15,0 6 0,-3 0 16,5 6-1,0-1-15,-5-5 16,5 7-16,-3-7 0,-2 0 16,-7-1-16,7 1 15,-10-3-15,10 3 16,-6-4-16,6 4 0,0 0 15,-4 7-15,-2-8 0,6 1 16,3-6 0,6-1-16,-9 7 15,9-4-15,-6 5 0,-3-1 16,2 2-16,-4-2 0,2 0 15,-4 4 1,1 0-16,3-4 16,-3 4-16,3-4 0,0 0 15,0 0 1,0 0-16,0 0 15,-1 0-15,1 0 0,0 0 16,-19-3-16,25 3 0,-6 0 16</inkml:trace>
        </inkml:traceGroup>
      </inkml:traceGroup>
    </inkml:traceGroup>
  </inkml:traceGroup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T" type="integer" max="2.14748E9" units="dev"/>
        </inkml:traceFormat>
        <inkml:channelProperties>
          <inkml:channelProperty channel="X" name="resolution" value="642.49017" units="1/cm"/>
          <inkml:channelProperty channel="Y" name="resolution" value="1149.71924" units="1/cm"/>
          <inkml:channelProperty channel="T" name="resolution" value="1" units="1/dev"/>
        </inkml:channelProperties>
      </inkml:inkSource>
      <inkml:timestamp xml:id="ts0" timeString="2015-02-18T12:39:32.530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12BEA942-F7C3-4BB7-A571-A1AC4470DB91}" emma:medium="tactile" emma:mode="ink">
          <msink:context xmlns:msink="http://schemas.microsoft.com/ink/2010/main" type="writingRegion" rotatedBoundingBox="13583,14241 22769,4236 24508,5832 15322,15838"/>
        </emma:interpretation>
      </emma:emma>
    </inkml:annotationXML>
    <inkml:traceGroup>
      <inkml:annotationXML>
        <emma:emma xmlns:emma="http://www.w3.org/2003/04/emma" version="1.0">
          <emma:interpretation id="{32BCCAD7-59F3-4D47-9305-BA2CFA5C6BF2}" emma:medium="tactile" emma:mode="ink">
            <msink:context xmlns:msink="http://schemas.microsoft.com/ink/2010/main" type="paragraph" rotatedBoundingBox="13583,14241 22769,4236 24508,5832 15322,1583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DF83CB9-51E9-4421-AA45-0E69613F4CC2}" emma:medium="tactile" emma:mode="ink">
              <msink:context xmlns:msink="http://schemas.microsoft.com/ink/2010/main" type="line" rotatedBoundingBox="13583,14241 22769,4236 24508,5832 15322,15838"/>
            </emma:interpretation>
          </emma:emma>
        </inkml:annotationXML>
        <inkml:traceGroup>
          <inkml:annotationXML>
            <emma:emma xmlns:emma="http://www.w3.org/2003/04/emma" version="1.0">
              <emma:interpretation id="{29D7E2BD-7E2B-4F4E-A7BC-D4D3EB68DB4C}" emma:medium="tactile" emma:mode="ink">
                <msink:context xmlns:msink="http://schemas.microsoft.com/ink/2010/main" type="inkWord" rotatedBoundingBox="13583,14241 22769,4236 24508,5832 15322,15838"/>
              </emma:interpretation>
            </emma:emma>
          </inkml:annotationXML>
          <inkml:trace contextRef="#ctx0" brushRef="#br0">0 9984 0,'0'0'0,"0"0"0,0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0,3-2 0,-3 2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0,13-7 0,-13 7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0,11-5 0,-11 5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1 0,0-1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0,2 2 0,-2-2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0,1 1 0,-1-1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0,3 1 0,-3-1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0,1 2 0,-1-2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0,3 4 0,-3-4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0,2 1 0,-2-1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0,4 6 0,-4-6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2 0,0-2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0,24 58 0,-24-58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0,1 1 0,-1-1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0,3 4 0,-3-4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2 0,0-2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0,23 72 0,-23-72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0,6 6 0,-6-6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0,11-10 0,-11 10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0,7-18 0,-7 18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0,13-26 0,-13 26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0,7-14 0,-7 14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0,8-16 0,-8 16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0,0-6 0,0 6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0,2-4 0,-2 4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0,0-1 0,0 1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0,24-36 0,-24 36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0,14-20 0,-14 20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0,19-23 0,-19 23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0,5-6 0,-5 6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1 0,0-1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1 0,0-1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0,-1 3 0,1-3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0,-2 0 0,2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0,-10 24 0,10-24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0,2 2 0,-2-2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0,3-8 0,-3 8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0,0-10 0,0 10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0,-5-12 0,5 12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0,-5-3 0,5 3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0,-2 0 0,2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0,-1 0 0,1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0,-68 27 0,68-27 0,0 0 0,0 0 0,0 0 0,0 0 0,0 0 0,-11 1 0,11-1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0,-2 1 0,2-1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0,-1 0 0,1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0,-2 2 0,2-2 0,0 0 0,0 0 0,0 0 0,0 0 0,0 0 0,0 0 0,0 0 0,0 0 0,0 0 0,0 0 0,0 0 0,-1 0 0,1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0,-33 30 0,33-30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0,3-3 0,-3 3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0,2-5 0,-2 5 0,0 0 0,0 0 0,0 0 0,0 0 0,0 0 0,0 0 0,0 0 0,0 0 0,0 0 0,0 0 0,0 0 0,0 0 0,0 0 0,0 0 0,0 0 0,0 0 0,0 0 0,0-2 0,0 2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0,-2-2 0,2 2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0,-3-1 0,3 1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0,-3-5 0,3 5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0,-2-6 0,2 6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0,-7-4 0,7 4 0,0 0 0,0 0 0,0 0 0,0 0 0,0 0 0,0 0 0,0 0 0,0 0 0,0 0 0,0 0 0,0 0 0,0 0 0,0 0 0,0 0 0,0 0 0,0 0 0,0 0 0,0 0 0,0 0 0,0 0 0,0 0 0,0 0 0,0 0 0,0 0 0,0 0 0,0 0 0,0 0 0,-3 2 0,3-2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0,-6 7 0,6-7 0,0 0 0,0 0 0,0 0 0,0 0 0,0 0 0,0 0 0,0 0 0,0 0 0,0 0 0,0 0 0,0 0 0,0 0 0,0 0 0,0 0 0,0 0 0,0 0 0,0 0 0,0 0 0,0 0 0,0 0 0,0 0 0,0 0 0,0 0 0,0 0 0,0 0 0,0 0 0,0 0 0,0 0 0,0 0 0,0 0 0,0 0 0,0 0 0,0 0 0,0 0 0,0 0 0,0 0 0,0 0 0,0 0 0,0 0 0,0 0 0,-4 4 0,4-4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0,3-2 0,-3 2 0,0 0 0,0 0 0,0 0 0,0 0 0,0 0 0,0 0 0,0 0 0,0 0 0,0 0 0,0 0 0,0 0 0,0 0 0,0 0 0,0 0 0,0 0 0,0 0 0,0 0 0,0 0 0,0 0 0,0 0 0,0 0 0,0 0 0,0 0 0,0 0 0,0 0 0,0 0 0,0 0 0,0 0 0,0 0 0,0 0 0,0 0 0,0 0 0,0 0 0,5-7 0,-5 7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0,5-5 0,-5 5 0,0 0 0,0 0 0,0 0 0,0 0 0,0 0 0,0 0 0,0 0 0,0 0 0,0 0 0,0 0 0,0 0 0,0 0 0,0 0 0,0 0 0,0 0 0,0 0 0,0 0 0,0 0 0,0 0 0,0 0 0,0 0 0,0 0 0,0 0 0,0 0 0,0 0 0,0 0 0,0 0 0,0 0 0,0 0 0,0 0 0,0 0 0,0 0 0,0 0 0,0 0 0,-2 1 0,2-1 0,0 0 0,0 0 0,0 0 0,0 0 0,0 0 0,0 0 0,0 0 0,0 0 0,0 0 0,0 0 0,0 0 0,0 0 0,0 0 0,0 0 0,0 0 0,0 0 0,0 0 0,0 0 0,0 0 0,0 0 0,0 0 0,0 0 0,0 0 0,0 0 0,0 0 0,0 0 0,0 0 0,0 0 0,0 0 0,0 0 0,0 0 0,0 0 0,0 0 0,0 0 0,0 0 0,0 0 0,0 2 0,0-2 0,0 0 0,0 0 0,0 0 0,0 0 0,0 0 0,0 0 0,0 0 0,0 0 0,0 0 0,0 0 0,0 0 0,0 0 0,0 0 0,0 0 0,0 0 0,0 0 0,0 0 0,0 0 0,0 0 0,0 0 0,0 0 0,0 0 0,0 0 0,0 0 0,0 0 0,0 0 0,0 0 0,0 0 0,0 0 0,0 0 0,0 0 0,-1 0 0,1 0 0,0 0 0,0 0 0,0 0 0,0 0 0,0 0 0,0 0 0,0 0 0,0 0 0,0 0 0,0 0 0,0 0 0,0 0 0,0 0 0,0 0 0,0 0 0,0 0 0,0 0 0,0 0 0,0 0 0,0 0 0,0 0 0,0 0 0,0 0 0,0 0 0,0 0 0,0 0 0,0 0 0,0 0 0,0 0 0,0 0 0,0 0 0,0 0 0,0 0 0,0 0 0,0 0 0,0 0 0,0 0 0,0 0 0,0 0 0,-3-2 0,3 2 0,0 0 0,0 0 0,0 0 0,0 0 0,0 0 0,0 0 0,0 0 0,0 0 0,0 0 0,0 0 0,0 0 0,0 0 0,0 0 0,0 0 0,0 0 0,0 0 0,0 0 0,0 0 0,0 0 0,0 0 0,0 0 0,0 0 0,0 0 0,0 0 0,0 0 0,0 0 0,0 0 0,0 0 0,-2-1 0,2 1 0,0 0 0,0 0 0,0 0 0,0 0 0,0 0 0,0 0 0,0 0 0,0 0 0,0 0 0,0 0 0,0 0 0,0 0 0,0 0 0,0 0 0,0 0 0,0 0 0,0 0 0,0 0 0,0 0 0,0 0 0,0 0 0,0 0 0,0 0 0,0 0 0,0 0 0,0 0 0,0 0 0,0 0 0,0 0 0,0 0 0,0 0 0,0 0 0,0 0 0,0 0 0,0 0 0,0 0 0,0 0 0,0 0 0,0 0 0,0 0 0,0 0 0,0 0 0,-4 0 0,4 0 0,0 0 0,0 0 0,0 0 0,0 0 0,0 0 0,0 0 0,0 0 0,0 0 0,0 0 0,0 0 0,0 0 0,0 0 0,0 0 0,0 0 0,0 0 0,0 0 0,0 0 0,0 0 0,0 0 0,0 0 0,0 0 0,0 0 0,0 0 0,0 0 0,0 0 0,-3 1 0,3-1 0,0 0 0,0 0 0,0 0 0,0 0 0,0 0 0,0 0 0,0 0 0,0 0 0,0 0 0,0 0 0,0 0 0,0 0 0,0 0 0,0 0 0,0 0 0,0 0 0,0 0 0,0 0 0,0 0 0,0 0 0,0 0 0,0 0 0,0 0 0,0 0 0,0 0 0,0 0 0,0 0 0,0 0 0,0 0 0,0 0 0,0 0 0,0 0 0,0 0 0,0 0 0,0 0 0,0 0 0,0 0 0,0 0 0,0 0 0,0 0 0,0 0 0,0 0 0,0 0 0,0 0 0,0 0 0,3-5 0,-3 5 0,0 0 0,0 0 0,0 0 0,0 0 0,0 0 0,0 0 0,0 0 0,0 0 0,0 0 0,0 0 0,0 0 0,0 0 0,0 0 0,0 0 0,0 0 0,0 0 0,0 0 0,0 0 0,0 0 0,0 0 0,0 0 0,0 0 0,0 0 0,0 0 0,0 0 0,0 0 0,0 0 0,0 0 0,0 0 0,0 0 0,0 0 0,0 0 0,0 0 0,0 0 0,0 0 0,0 0 0,0 0 0,0 0 0,0 0 0,0 0 0,0 0 0,0 0 0,0 0 0,0 0 0,0 0 0,7-5 0,-7 5 0,0 0 0,0 0 0,0 0 0,0 0 0,0 0 0,0 0 0,0 0 0,0 0 0,0 0 0,0 0 0,0 0 0,0 0 0,0 0 0,0 0 0,0 0 0,0 0 0,0 0 0,0 0 0,0 0 0,0 0 0,0 0 0,0 0 0,0 0 0,0 0 0,3-4 0,-3 4 0,0 0 0,0 0 0,0 0 0,0 0 0,0 0 0,0 0 0,0 0 0,0 0 0,0 0 0,0 0 0,0 0 0,0 0 0,0 0 0,0 0 0,0 0 0,0 0 0,0 0 0,0 0 0,-1 1 0,1-1 0,0 0 0,0 0 0,0 0 0,0 0 0,0 0 0,0 0 0,0 0 0,0 0 0,0 0 0,0 0 0,0 0 0,0 0 0,0 0 0,0 0 0,0 0 0,0 0 0,0 0 0,0 0 0,0 0 0,0 0 0,0 0 0,0 0 0,0 0 0,0 0 0,0 0 0,0 0 0,0 0 0,0 0 0,0 0 0,0 0 0,0 0 0,0 0 0,0 0 0,0 0 0,0 0 0,-6 3 0,6-3 0,0 0 0,0 0 0,0 0 0,0 0 0,0 0 0,0 0 0,0 0 0,0 0 0,0 0 0,0 0 0,0 0 0,0 0 0,0 0 0,0 0 0,-3 1 0,3-1 0,0 0 0,0 0 0,0 0 0,0 0 0,0 0 0,0 0 0,0 0 0,0 0 0,0 0 0,0 0 0,0 0 0,0 0 0,0 0 0,0 0 0,0 0 0,0 0 0,0 0 0,0 0 0,0 0 0,0 0 0,0 0 0,0 0 0,0 0 0,0 0 0,0 0 0,0 0 0,0 0 0,0 0 0,0 0 0,0-5 0,0 5 0,0 0 0,0 0 0,0 0 0,0 0 0,0 0 0,0 0 0,0 0 0,0 0 0,0 0 0,0 0 0,0 0 0,0 0 0,4-7 0,-4 7 0,0 0 0,0 0 0,0 0 0,0 0 0,0 0 0,0 0 0,0 0 0,0 0 0,0 0 0,0 0 0,0 0 0,0 0 0,0 0 0,0 0 0,0 0 0,0 0 0,0 0 0,0 0 0,0 0 0,0 0 0,0 0 0,0 0 0,0 0 0,13-18 0,-13 18 0,0 0 0,0 0 0,0 0 0,0 0 0,0 0 0,0 0 0,0 0 0,0 0 0,0 0 0,10-14 0,-10 14 0,0 0 0,0 0 0,0 0 0,0 0 0,0 0 0,0 0 0,0 0 0,0 0 0,0 0 0,0 0 0,0 0 0,0 0 0,0 0 0,0 0 0,0 0 0,0 0 0,0 0 0,14-29 0,-14 29 0,0 0 0,0 0 0,0 0 0,0 0 0,0 0 0,0 0 0,0 0 0,0 0 0,0 0 0,0 0 0,0 0 0,0 0 0,0 0 0,6-19 0,-6 19 0,0 0 0,0 0 0,0 0 0,0 0 0,0 0 0,0 0 0,0 0 0,0 0 0,0 0 0,21-43 0,-21 43 0,0 0 0,0 0 0,19-29 0,-19 29 0,0 0 0,0 0 0,0 0 0,41-60 0,-14 21 0,-27 39 0,0 0 0,0 0 16,0 0-16,38-58 15,-21 30-15,-17 28 16,28-47-16,-12 22 0,-16 25 16,25-39-16,-10 20 0,-15 19 15,45-54 1,-7 12-16,-38 42 15,65-69-15,-26 30 0,-39 39 16,68-65-16,-68 65 16,38-35-16,-38 35 15,77-68-15,-28 25 0,-49 43 16,88-78-16,-34 32 0,-54 46 15,96-84 1,-36 36-16,-60 48 16,40-33-16,-31 26 0,-9 7 15,104-74-15,31-24 0,-135 98 16,76-53-1,28-12-15,-104 65 16,103-65-16,39-16 0,-142 81 16,123-73-1,40-23-15,-163 96 16,71-39-16,24-8 0,-95 47 15,130-73-15,38-30 0,-168 103 16,75-45 0,25-10-16,-100 55 15,102-56-15,33-17 0,-135 73 16,116-64-16,-116 64 15,153-86-15,-153 86 16,117-60-16,40-15 0,-157 75 16,105-49-16,31-18 0,-136 67 15,122-64 1,37-26-16,-159 90 15,105-59-15,35-16 0,-140 75 16,101-52 0,-101 52-16,134-66 0,-134 66 0,0 0 15,111-56-15,35-19 0,-146 75 16,106-52-16,34-22 0,-140 74 15,132-75-15,-132 75 16,173-102-16,-173 102 16,132-80-16,41-27 0,-173 107 15,102-63-15,34-19 0,-136 82 16,128-80-1,37-26-15,-165 106 16,85-51-16,25-16 0,-110 67 16,78-46-16,24-12 0,-102 58 15,92-56 1,23-23-16,-115 79 15,80-59-15,21-24 0,-101 83 16,167-142-16,-167 142 16,57-55-16,-57 55 15,78-77-15,-44 43 0,-34 34 16,42-46-16,-26 27 0,-16 19 15,24-29 1,-13 14-16,-11 15 16,42-59-16,-10 7 0,-32 52 15,70-106-15,-70 106 16,49-69-16,-49 69 15,82-118-15,-33 53 0,-49 65 16,126-184-16,-33 41 0,-93 143 16,142-212-1,-65 109-15,-77 103 16,154-201-16,-52 75 0,-102 126 15,165-207-15,-79 94 0,-86 113 16,132-184 0,-67 84-16,-65 100 15,98-171-15,-51 74 0,-47 97 16,100-197-1,-33 64-15,-67 133 16,111-213-16,-49 96 0,-62 117 16,102-196-16,-47 85 0,-55 111 15,80-177 1,-44 81-16,-36 96 15,49-149-15,-29 71 0,-20 78 16,12-120-16,-16 56 0,4 64 16,9-115-1,5 44-15,-14 71 16,22-108-16,-9 55 0,-13 53 15,9-71-15,-9 71 16,0-28-16,0 28 16,-2-36-16,2 22 0,0 14 15,-1-20-15,1 20 16,0-8-16,0 8 15,-2-7-15,0 8 0,2-1 16,-2 0-16,1-1 0,1 1 16,-6 5-16,0 0 15,6-5-15,-4 3 16,3-5-16,1 2 15,-2-2-15,2-2 0,0 4 16,-4-2 0,1 2-16,3 0 15,-7-4-15,4 2 0,3 2 16,-5-4-16,2 2 0,3 2 15,-4-5 1,4 2-16,0 3 16,-8-5-16,0 1 0,8 4 15,-23-11-15,23 11 16,-21-11-16,21 11 15,-35-18-15,16 7 0,19 11 16,-30-16-16,16 9 0,14 7 16,-21-13-1,12 6-15,9 7 16,-18-10-16,8 7 0,10 3 15,-18-9 1,5 5-16,13 4 16,-23-12-16,6 4 0,17 8 15,-30-13-15,13 6 0,17 7 16,-24-9-1,14 4-15,10 5 16,-18-7-16,8 4 0,10 3 16,-16-7-16,16 7 15,-7-6-15,7 6 16,-15-6-16,3 2 0,12 4 15,-17-5-15,10 2 0,7 3 16,-12-4 0,6 1-16,6 3 15,-10-1-15,1-1 0,9 2 16,-12-4-16,6 2 0,6 2 15,-10-5 1,7 3-16,3 2 16,-8-4-16,2 1 0,6 3 15,-11-4-15,11 4 16,-7-1-16,7 1 15,-12-4-15,7 2 0,5 2 16,-12-6-16,4 2 0,8 4 16,-16-4-1,6 2-15,10 2 16,-17-2-16,7 0 0,10 2 15,-18-4 1,8 0-16,10 4 16,-18-3-16,9 2 0,9 1 15,-18-4-15,5-1 0,13 5 16,-20-6-1,7 1-15,13 5 16,-25-6-16,8 2 0,17 4 16,-26-7-16,14 3 0,12 4 15,-19-6 1,12 4-16,7 2 15,-10-4-15,4 0 0,6 4 16,-9-4-16,9 4 16,-3 0-16,3 0 15,-7 0-15,2 0 0,5 0 16,-4-1-16,4 0 0,0 1 15,-1 2 1,-1 2-16,2-4 16,0 4-16,5-2 0,-5-2 15,5 3-15,-5-3 16,3 3-16,-3-3 15,4 5-15,1-5 0,-5 0 16,1 6-16,-1-2 0,0-4 16,0 4-16,0-4 15,0 0-15,0 0 16,1 1-16,1 0 0,-2-1 15,1 4-15,1-2 0,-2-2 16,1 5 0,0-2-16,-1-3 15,3 7-15,-1-4 0,-2-3 16,4 10-16,-3-6 0,-1-4 15,5 10 1,-3-6-16,-2-4 16,66 138-16,-55-110 0,-11-28 15,13 25 1,-12-21-16,-1-4 15,2 3-15,-4-2 0,2-1 16,-1 0-16,1-3 0,0 3 16,1-2-1,-1 0-15,0 2 16,3-2-16,-3 1 0,0 1 15,1-3-15,-1 3 16,2-3-16,-2 3 16,-2-4-16,1 0 0,1 4 15,1-8-15,1 3 0,-2 5 16,0-10-1,-2 5-15,2 5 16,-5-9-16,2 5 0,3 4 16,-3-7-1,4 3-15,-1 4 16,2-9-16,-2 2 0,0 7 15,-4-23-15,-3 2 0,7 21 16,-10-36-16,10 36 16,-2-22-16,2 22 15,-7-32-15,3 18 0,4 14 16,-13-24-16,5 12 0,8 12 15,-10-28 1,10 7-16,0 21 16,-6-28-16,2 15 0,4 13 0,0 0 15,-6-18-15,5 8 0,1 10 16,-6-15-1,2 7-15,4 8 16,-7-12-16,7 6 0,0 6 16,-3-4-1,3 4-15,0-1 0,0 1 16,0 1-16,-2 1 0,2-2 15,2 0-15,-1-1 0,-1 1 16,2 3 0,-1 1-16,-1-4 15,3 4-15,0-2 0,-3-2 16,4 1-16,0 0 0,-4-1 15,7 2 1,-2-2-16,-5 0 16,5 1-16,-2 2 0,-3-3 15,7 3-15,-7-3 16,4 1-16,-4-1 15,5 0-15,-5 0 0,0 0 16,3 0-16,-2 0 0,-1 0 16,4 1-1,-2 0-15,-2-1 16,7 1-16,-4-1 0,-3 0 15,8 1-15,-8-1 16,3 1-16,-3-1 16,13 2-16,-5-2 0,-8 0 15,23 2-15,5 3 0,-28-5 16,27 1-16,-27-1 15,34 4-15,-34-4 16,17 2-16,-1 0 0,-16-2 16,177 16-16,-144-12 0,-33-4 15,29 2 1,-27-2-16,-2 0 15,0 0-15,0 0 0,0 0 16,-5 1-16,5-1 16,-2 0-16,2 0 15,-2-2-15,5 1 0,-3 1 16,3-3-16,-3 2 0,0 1 15,0 0 1,-2 0-16,2 0 16,-2 1-16,0 2 0,2-3 15,0 0-15,3-3 0,-3 3 16,0-1-1,-1 0-15,1 1 16,-2-1-16,2 1 0,0 0 16,-3 2-16,3-2 15,-2 0-15,2 0 0</inkml:trace>
        </inkml:traceGroup>
      </inkml:traceGroup>
    </inkml:traceGroup>
  </inkml:traceGroup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800" units="cm"/>
          <inkml:channel name="F" type="integer" max="65000" units="in"/>
          <inkml:channel name="T" type="integer" max="2.14748E9" units="dev"/>
        </inkml:traceFormat>
        <inkml:channelProperties>
          <inkml:channelProperty channel="X" name="resolution" value="51.2" units="1/cm"/>
          <inkml:channelProperty channel="Y" name="resolution" value="50" units="1/cm"/>
          <inkml:channelProperty channel="F" name="resolution" value="10333.86328" units="1/in"/>
          <inkml:channelProperty channel="T" name="resolution" value="1" units="1/dev"/>
        </inkml:channelProperties>
      </inkml:inkSource>
      <inkml:timestamp xml:id="ts0" timeString="2017-02-27T15:17:20.064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0884AB14-7589-4699-9ECD-5CA665B21E02}" emma:medium="tactile" emma:mode="ink">
          <msink:context xmlns:msink="http://schemas.microsoft.com/ink/2010/main" type="writingRegion" rotatedBoundingBox="13007,6953 12828,10163 12172,10127 12351,6916"/>
        </emma:interpretation>
      </emma:emma>
    </inkml:annotationXML>
    <inkml:traceGroup>
      <inkml:annotationXML>
        <emma:emma xmlns:emma="http://www.w3.org/2003/04/emma" version="1.0">
          <emma:interpretation id="{46A7349D-EEE6-43CB-BA3D-027AA7931291}" emma:medium="tactile" emma:mode="ink">
            <msink:context xmlns:msink="http://schemas.microsoft.com/ink/2010/main" type="paragraph" rotatedBoundingBox="13007,6953 12828,10163 12172,10127 12351,691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24530CE-1F14-498C-A324-EE0B50BE462C}" emma:medium="tactile" emma:mode="ink">
              <msink:context xmlns:msink="http://schemas.microsoft.com/ink/2010/main" type="line" rotatedBoundingBox="13007,6953 12828,10163 12172,10126 12351,6916"/>
            </emma:interpretation>
          </emma:emma>
        </inkml:annotationXML>
        <inkml:traceGroup>
          <inkml:annotationXML>
            <emma:emma xmlns:emma="http://www.w3.org/2003/04/emma" version="1.0">
              <emma:interpretation id="{05ADB247-E328-409F-A291-4E8FF8EEC6B9}" emma:medium="tactile" emma:mode="ink">
                <msink:context xmlns:msink="http://schemas.microsoft.com/ink/2010/main" type="inkWord" rotatedBoundingBox="13007,6953 12828,10163 12172,10126 12351,6916"/>
              </emma:interpretation>
              <emma:one-of disjunction-type="recognition" id="oneOf0">
                <emma:interpretation id="interp0" emma:lang="en-US" emma:confidence="0">
                  <emma:literal>!</emma:literal>
                </emma:interpretation>
                <emma:interpretation id="interp1" emma:lang="en-US" emma:confidence="0">
                  <emma:literal>¥</emma:literal>
                </emma:interpretation>
                <emma:interpretation id="interp2" emma:lang="en-US" emma:confidence="0">
                  <emma:literal>f</emma:literal>
                </emma:interpretation>
                <emma:interpretation id="interp3" emma:lang="en-US" emma:confidence="0">
                  <emma:literal>t</emma:literal>
                </emma:interpretation>
                <emma:interpretation id="interp4" emma:lang="en-US" emma:confidence="0">
                  <emma:literal>€</emma:literal>
                </emma:interpretation>
              </emma:one-of>
            </emma:emma>
          </inkml:annotationXML>
          <inkml:trace contextRef="#ctx0" brushRef="#br0">297 0 32000 0,'-33'0'0'0,"33"0"0"15,0 0 0 1,0 0 0 15,0 0 0-15,-33 33 0-1,0 0 0 1,0 0 0 0,0 33 0-1,0-33 0 1,-33 0 0-1,33 33 0 1,33-66 0 0,0 0 0-1,0 0 0 1,0 0 0 0,0 0 0-1</inkml:trace>
          <inkml:trace contextRef="#ctx0" brushRef="#br0" timeOffset="1953.279">33 759 32000 0,'0'0'0'0,"0"0"0"15</inkml:trace>
          <inkml:trace contextRef="#ctx0" brushRef="#br0" timeOffset="1796.945">0 561 32000 0,'0'0'0'0,"0"0"0"16,0 0 0-1</inkml:trace>
          <inkml:trace contextRef="#ctx0" brushRef="#br0" timeOffset="1625.07">0 396 32000 0,'0'0'0'0,"0"0"0"16,0 0 0 0,0 0 0-1</inkml:trace>
          <inkml:trace contextRef="#ctx0" brushRef="#br0" timeOffset="796.894">-33-66 32000 0,'0'0'0'0,"0"0"0"0,0 0 0 15,0 0 0 1,0 0 0-1,0 0 0 1,0 0 0 0,0 33 0 15,33 0 0-15,0 33 0-1,0-33 0 1,0 33 0-1,0-33 0 1,0 0 0 15,-33-33 0-15,33 33 0 0,-33-33 0-1,0 0 0 1,0 0 0-1,0 0 0 1</inkml:trace>
          <inkml:trace contextRef="#ctx0" brushRef="#br0" timeOffset="1453.136">0 198 32000 0,'0'0'0'0,"0"0"0"31,0 0 0-15,0 0 0-1</inkml:trace>
          <inkml:trace contextRef="#ctx0" brushRef="#br0" timeOffset="2562.719">0 429 32000 0,'0'0'0'0,"0"0"0"0,0 0 0 16</inkml:trace>
          <inkml:trace contextRef="#ctx0" brushRef="#br0" timeOffset="2797.058">0 726 32000 0,'0'0'0'0,"0"0"0"16</inkml:trace>
          <inkml:trace contextRef="#ctx0" brushRef="#br0" timeOffset="2922.098">0 858 32000 0,'0'0'0'0,"0"0"0"16</inkml:trace>
          <inkml:trace contextRef="#ctx0" brushRef="#br0" timeOffset="3118.408">33 1056 32000 0,'-33'0'0'0,"33"0"0"16</inkml:trace>
          <inkml:trace contextRef="#ctx0" brushRef="#br0" timeOffset="3290.343">33 1221 32000 0,'0'0'0'0,"0"0"0"16,0 0 0-1</inkml:trace>
          <inkml:trace contextRef="#ctx0" brushRef="#br0" timeOffset="3634.042">33 1386 32000 0,'0'0'0'0,"0"0"0"16,0 0 0-1</inkml:trace>
          <inkml:trace contextRef="#ctx0" brushRef="#br0" timeOffset="3635.042">0 1616 32000 0,'0'0'0'0,"0"0"0"16,0 0 0 0,0 33 0-1</inkml:trace>
          <inkml:trace contextRef="#ctx0" brushRef="#br0" timeOffset="3805.92">0 1847 32000 0,'0'0'0'0,"0"0"0"16,0 0 0-1,0 0 0 1</inkml:trace>
          <inkml:trace contextRef="#ctx0" brushRef="#br0" timeOffset="3993.423">0 2012 32000 0,'0'0'0'0,"0"0"0"15,0 33 0 1,0-33 0 0</inkml:trace>
          <inkml:trace contextRef="#ctx0" brushRef="#br0" timeOffset="4212.193">0 2210 32000 0,'-33'0'0'0,"33"0"0"15,0 0 0 1,0 0 0-1,0 33 0 1,0-33 0 0</inkml:trace>
          <inkml:trace contextRef="#ctx0" brushRef="#br0" timeOffset="6862.918">-231 2672 32000 0,'0'0'0'0,"0"0"0"15,0 0 0 1,0 0 0-1,0 0 0 1,0 0 0 0,0 0 0-1,33 33 0 1,0 0 0 0,0-33 0-1,33 66 0 16,-33-33 0-15,33 33 0 0,-33-33 0-1,33 0 0 1,-66-33 0 15,66 66 0-15,-33-33 0-1,-33-33 0 1,0 0 0 0,0 0 0-1,0 0 0 1,33 33 0 0</inkml:trace>
          <inkml:trace contextRef="#ctx0" brushRef="#br0" timeOffset="7597.635">99 2540 32000 0,'0'0'0'0,"0"0"0"15,0 0 0 1,-33 0 0-1,33 0 0 1,-33 33 0 0,0 0 0-1,0 33 0 1,0-33 0 0,-33 33 0-1,33-33 0 1,-33 33 0-1,33 0 0 1,0 33 0 15,-33-66 0-15,33 33 0 0,33-66 0-1,0 0 0 16,0 0 0-15,0 0 0 0,0 0 0-1,0 0 0 1</inkml:trace>
        </inkml:traceGroup>
      </inkml:traceGroup>
    </inkml:traceGroup>
  </inkml:traceGroup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800" units="cm"/>
          <inkml:channel name="F" type="integer" max="65000" units="in"/>
          <inkml:channel name="T" type="integer" max="2.14748E9" units="dev"/>
        </inkml:traceFormat>
        <inkml:channelProperties>
          <inkml:channelProperty channel="X" name="resolution" value="51.2" units="1/cm"/>
          <inkml:channelProperty channel="Y" name="resolution" value="50" units="1/cm"/>
          <inkml:channelProperty channel="F" name="resolution" value="10333.86328" units="1/in"/>
          <inkml:channelProperty channel="T" name="resolution" value="1" units="1/dev"/>
        </inkml:channelProperties>
      </inkml:inkSource>
      <inkml:timestamp xml:id="ts0" timeString="2017-02-27T15:17:34.788"/>
    </inkml:context>
    <inkml:brush xml:id="br0">
      <inkml:brushProperty name="width" value="0.06667" units="cm"/>
      <inkml:brushProperty name="height" value="0.06667" units="cm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ED1C24"/>
      <inkml:brushProperty name="fitToCurve" value="1"/>
    </inkml:brush>
    <inkml:brush xml:id="br2">
      <inkml:brushProperty name="width" value="0.06667" units="cm"/>
      <inkml:brushProperty name="height" value="0.06667" units="cm"/>
      <inkml:brushProperty name="color" value="#ED1C24"/>
    </inkml:brush>
  </inkml:definitions>
  <inkml:traceGroup>
    <inkml:annotationXML>
      <emma:emma xmlns:emma="http://www.w3.org/2003/04/emma" version="1.0">
        <emma:interpretation id="{748D13D9-137C-4F84-A54E-96AAD110DE51}" emma:medium="tactile" emma:mode="ink">
          <msink:context xmlns:msink="http://schemas.microsoft.com/ink/2010/main" type="writingRegion" rotatedBoundingBox="19461,6980 902,7436 837,4776 19396,4320"/>
        </emma:interpretation>
      </emma:emma>
    </inkml:annotationXML>
    <inkml:traceGroup>
      <inkml:annotationXML>
        <emma:emma xmlns:emma="http://www.w3.org/2003/04/emma" version="1.0">
          <emma:interpretation id="{249C37F3-6F54-4312-86F9-C291EB26D84E}" emma:medium="tactile" emma:mode="ink">
            <msink:context xmlns:msink="http://schemas.microsoft.com/ink/2010/main" type="paragraph" rotatedBoundingBox="890,6892 12271,6922 12270,7319 888,7289" alignmentLevel="3"/>
          </emma:interpretation>
        </emma:emma>
      </inkml:annotationXML>
      <inkml:traceGroup>
        <inkml:annotationXML>
          <emma:emma xmlns:emma="http://www.w3.org/2003/04/emma" version="1.0">
            <emma:interpretation id="{1060A86D-2782-44E6-B274-C74FD95B0219}" emma:medium="tactile" emma:mode="ink">
              <msink:context xmlns:msink="http://schemas.microsoft.com/ink/2010/main" type="line" rotatedBoundingBox="890,6892 12271,6922 12270,7319 888,7289"/>
            </emma:interpretation>
          </emma:emma>
        </inkml:annotationXML>
        <inkml:traceGroup>
          <inkml:annotationXML>
            <emma:emma xmlns:emma="http://www.w3.org/2003/04/emma" version="1.0">
              <emma:interpretation id="{620E5AE8-3039-402E-931A-3850D4562CAE}" emma:medium="tactile" emma:mode="ink">
                <msink:context xmlns:msink="http://schemas.microsoft.com/ink/2010/main" type="inkWord" rotatedBoundingBox="890,6886 7359,6994 7352,7394 883,7286"/>
              </emma:interpretation>
              <emma:one-of disjunction-type="recognition" id="oneOf0">
                <emma:interpretation id="interp0" emma:lang="en-US" emma:confidence="0">
                  <emma:literal>t....</emma:literal>
                </emma:interpretation>
                <emma:interpretation id="interp1" emma:lang="en-US" emma:confidence="0">
                  <emma:literal>"...I!</emma:literal>
                </emma:interpretation>
                <emma:interpretation id="interp2" emma:lang="en-US" emma:confidence="0">
                  <emma:literal>to....</emma:literal>
                </emma:interpretation>
                <emma:interpretation id="interp3" emma:lang="en-US" emma:confidence="0">
                  <emma:literal>VI-e.g.</emma:literal>
                </emma:interpretation>
                <emma:interpretation id="interp4" emma:lang="en-US" emma:confidence="0">
                  <emma:literal>VI-e.g..</emma:literal>
                </emma:interpretation>
              </emma:one-of>
            </emma:emma>
          </inkml:annotationXML>
          <inkml:trace contextRef="#ctx0" brushRef="#br0">-11249-99 32000 0,'0'0'0'0,"0"0"0"16,0 0 0 0,0 0 0-1,-33 0 0 1,33 33 0-1,-33 33 0 1,0 0 0 0,0 0 0-1,0-33 0 1,0 33 0 0,0 0 0-1,33-66 0 1,0 0 0-1,0 0 0 1,0 0 0 0,0 0 0 15</inkml:trace>
          <inkml:trace contextRef="#ctx0" brushRef="#br0" timeOffset="-531.277">-11678-99 32000 0,'0'0'0'0,"0"0"0"16,0 0 0-1,0 0 0 1,0 33 0 15,33 0 0-31,0 0 0 16,0 0 0-1,0 0 0 1,0 0 0 0,0 33 0-1,0-33 0 1,-33 0 0 0,0-33 0-1,0 0 0 1,0 0 0-1,0 0 0 1,33 33 0 0</inkml:trace>
          <inkml:trace contextRef="#ctx0" brushRef="#br0" timeOffset="-4407.337">-5212 198 32000 0,'-33'0'0'0,"33"0"0"31,-33-33 0-15</inkml:trace>
          <inkml:trace contextRef="#ctx0" brushRef="#br0" timeOffset="-4251.063">-5905 132 32000 0,'-33'0'0'0,"33"0"0"16</inkml:trace>
          <inkml:trace contextRef="#ctx0" brushRef="#br0" timeOffset="-4079.183">-6565 198 32000 0,'-33'0'0'0,"33"0"0"15,-66 0 0 1</inkml:trace>
          <inkml:trace contextRef="#ctx0" brushRef="#br0" timeOffset="-3672.394">-7191 231 32000 0,'-33'-33'0'0,"33"33"0"0,-33 0 0 16</inkml:trace>
          <inkml:trace contextRef="#ctx0" brushRef="#br0" timeOffset="-3656.765">-7752 165 32000 0,'-33'0'0'0,"33"0"0"16,-33 0 0 0,0 0 0-1</inkml:trace>
          <inkml:trace contextRef="#ctx0" brushRef="#br0" timeOffset="-3547.375">-8313 165 32000 0,'-33'0'0'0,"33"0"0"15,-33 0 0 1</inkml:trace>
          <inkml:trace contextRef="#ctx0" brushRef="#br0" timeOffset="-3375.458">-8841 165 32000 0,'-33'0'0'0,"33"0"0"15,-33 0 0 1</inkml:trace>
          <inkml:trace contextRef="#ctx0" brushRef="#br0" timeOffset="-3188.003">-9369 165 32000 0,'-33'0'0'0,"33"0"0"0,-33 0 0 15</inkml:trace>
          <inkml:trace contextRef="#ctx0" brushRef="#br0" timeOffset="-3000.509">-9830 198 32000 0,'-33'0'0'0,"33"-33"0"16,-33 33 0-1,0 0 0 1</inkml:trace>
          <inkml:trace contextRef="#ctx0" brushRef="#br0" timeOffset="-2812.82">-10259 198 32000 0,'-33'0'0'0,"33"0"0"16,-33 0 0 0,0 0 0-1,0 0 0 16</inkml:trace>
          <inkml:trace contextRef="#ctx0" brushRef="#br0" timeOffset="-2656.552">-10688 198 32000 0,'-33'0'0'0,"0"0"0"15,0 0 0 1,0 0 0 0</inkml:trace>
        </inkml:traceGroup>
        <inkml:traceGroup>
          <inkml:annotationXML>
            <emma:emma xmlns:emma="http://www.w3.org/2003/04/emma" version="1.0">
              <emma:interpretation id="{8A527184-ADB8-4DC5-BEEA-B7F2C78F6600}" emma:medium="tactile" emma:mode="ink">
                <msink:context xmlns:msink="http://schemas.microsoft.com/ink/2010/main" type="inkWord" rotatedBoundingBox="7950,7191 12270,7052 12272,7118 7952,7256"/>
              </emma:interpretation>
              <emma:one-of disjunction-type="recognition" id="oneOf1">
                <emma:interpretation id="interp5" emma:lang="en-US" emma:confidence="0">
                  <emma:literal>...E.g....</emma:literal>
                </emma:interpretation>
                <emma:interpretation id="interp6" emma:lang="en-US" emma:confidence="0">
                  <emma:literal>#.</emma:literal>
                </emma:interpretation>
                <emma:interpretation id="interp7" emma:lang="en-US" emma:confidence="0">
                  <emma:literal>...U.s....</emma:literal>
                </emma:interpretation>
                <emma:interpretation id="interp8" emma:lang="en-US" emma:confidence="0">
                  <emma:literal>...Is.....</emma:literal>
                </emma:interpretation>
                <emma:interpretation id="interp9" emma:lang="en-US" emma:confidence="0">
                  <emma:literal>...vs.....</emma:literal>
                </emma:interpretation>
              </emma:one-of>
            </emma:emma>
          </inkml:annotationXML>
          <inkml:trace contextRef="#ctx0" brushRef="#br0" timeOffset="-5516.853">-1880 165 32000 0,'-33'-33'0'0,"33"33"0"15</inkml:trace>
          <inkml:trace contextRef="#ctx0" brushRef="#br0" timeOffset="-6048.157">-528 99 32000 0,'-33'0'0'0,"33"0"0"31</inkml:trace>
          <inkml:trace contextRef="#ctx0" brushRef="#br0" timeOffset="-5876.258">-924 99 32000 0,'-33'0'0'0,"33"0"0"16</inkml:trace>
          <inkml:trace contextRef="#ctx0" brushRef="#br0" timeOffset="-5704.353">-1320 132 32000 0,'-33'0'0'0,"33"0"0"16</inkml:trace>
          <inkml:trace contextRef="#ctx0" brushRef="#br0" timeOffset="-5266.848">-2474 132 32000 0,'-33'0'0'0,"0"0"0"15</inkml:trace>
          <inkml:trace contextRef="#ctx0" brushRef="#br0" timeOffset="-5141.843">-3134 198 32000 0,'-33'0'0'0,"33"0"0"15</inkml:trace>
          <inkml:trace contextRef="#ctx0" brushRef="#br0" timeOffset="-4969.819">-3596 231 32000 0,'0'0'0'0,"-33"0"0"16,0 0 0-1</inkml:trace>
          <inkml:trace contextRef="#ctx0" brushRef="#br0" timeOffset="-4782.317">-4058 198 32000 0,'0'0'0'0,"-33"0"0"16,33 0 0 0</inkml:trace>
          <inkml:trace contextRef="#ctx0" brushRef="#br0" timeOffset="-4610.477">-4519 198 32000 0,'-33'0'0'0,"33"0"0"16,-66 0 0 0</inkml:trace>
          <inkml:trace contextRef="#ctx0" brushRef="#br0" timeOffset="-6220.013">-297 99 32000 0,'0'0'0'0,"0"-33"0"16,0 33 0 0,-33 0 0-1</inkml:trace>
        </inkml:traceGroup>
      </inkml:traceGroup>
    </inkml:traceGroup>
    <inkml:traceGroup>
      <inkml:annotationXML>
        <emma:emma xmlns:emma="http://www.w3.org/2003/04/emma" version="1.0">
          <emma:interpretation id="{E9D8E4C7-1044-42D9-A7F0-9082AF9A1104}" emma:medium="tactile" emma:mode="ink">
            <msink:context xmlns:msink="http://schemas.microsoft.com/ink/2010/main" type="paragraph" rotatedBoundingBox="13034,6540 11874,6675 11738,5508 12898,5373" alignmentLevel="2"/>
          </emma:interpretation>
        </emma:emma>
      </inkml:annotationXML>
      <inkml:traceGroup>
        <inkml:annotationXML>
          <emma:emma xmlns:emma="http://www.w3.org/2003/04/emma" version="1.0">
            <emma:interpretation id="{3C3DF812-F0DE-4D06-92FA-999A1FEBA771}" emma:medium="tactile" emma:mode="ink">
              <msink:context xmlns:msink="http://schemas.microsoft.com/ink/2010/main" type="line" rotatedBoundingBox="13034,6540 11874,6675 11738,5508 12898,5373"/>
            </emma:interpretation>
          </emma:emma>
        </inkml:annotationXML>
        <inkml:traceGroup>
          <inkml:annotationXML>
            <emma:emma xmlns:emma="http://www.w3.org/2003/04/emma" version="1.0">
              <emma:interpretation id="{5C8E31BC-5F13-424A-8338-2A5C9DF2CEF3}" emma:medium="tactile" emma:mode="ink">
                <msink:context xmlns:msink="http://schemas.microsoft.com/ink/2010/main" type="inkWord" rotatedBoundingBox="13034,6540 11874,6675 11738,5508 12898,5373"/>
              </emma:interpretation>
              <emma:one-of disjunction-type="recognition" id="oneOf2">
                <emma:interpretation id="interp10" emma:lang="en-US" emma:confidence="1">
                  <emma:literal>keep!</emma:literal>
                </emma:interpretation>
                <emma:interpretation id="interp11" emma:lang="en-US" emma:confidence="0">
                  <emma:literal>kee p!</emma:literal>
                </emma:interpretation>
                <emma:interpretation id="interp12" emma:lang="en-US" emma:confidence="0">
                  <emma:literal>bee p!</emma:literal>
                </emma:interpretation>
                <emma:interpretation id="interp13" emma:lang="en-US" emma:confidence="0">
                  <emma:literal>free p!</emma:literal>
                </emma:interpretation>
                <emma:interpretation id="interp14" emma:lang="en-US" emma:confidence="0">
                  <emma:literal>tree p!</emma:literal>
                </emma:interpretation>
              </emma:one-of>
            </emma:emma>
          </inkml:annotationXML>
          <inkml:trace contextRef="#ctx0" brushRef="#br0" timeOffset="7478.81">-726-1154 32000 0,'0'-33'0'0,"-33"33"0"15,33 0 0 1,0 0 0 0,0 0 0-1,0 0 0 1,0 33 0-1,0 0 0 1,0 33 0 0,0 0 0-1,33-1 0 1,-33 1 0 0,0 33 0-1,0-33 0 1,0 0 0-1,0-66 0 1,0 0 0 15,0 0 0-15,0 33 0 0,0-33 0-1,0 0 0 1,33 0 0 15,-33-66 0-15,0 33 0-1,0-33 0 1,0 0 0 0,33 33 0-1,-33 33 0 1,33-33 0-1,0 33 0 1,0 0 0 0,0 0 0 15,-33 0 0-15,0 0 0-1,0 33 0 1,0 0 0-1,-33 0 0 1,0 0 0 0,0-33 0-1,0 0 0 1,33 0 0 15,0 0 0-15,0 0 0-1,0 0 0 1,0 0 0 0,0 0 0-1,-33 0 0 1,66 0 0 0,0 33 0-1,0 0 0 1,33-33 0-1,-33 33 0 1,0-33 0 0,-33 0 0-1</inkml:trace>
          <inkml:trace contextRef="#ctx0" brushRef="#br0" timeOffset="8181.884">-396-792 32000 0,'0'0'0'0,"0"0"0"0,0 0 0 16,33 0 0-1,0 0 0 1,0-33 0 0,0 33 0-1,0-33 0 1,-33 33 0 0,0-33 0-1,0 0 0 1,0 0 0-1,-33 33 0 1,0 0 0 0,0 0 0 15,0 33 0-15,33-33 0-1,-33 33 0 1,33 33 0-1,-33 0 0 17,66-33 0-17,0 33 0 1,0-33 0 0,0 0 0-1,33-33 0 1,-33 0 0-1</inkml:trace>
          <inkml:trace contextRef="#ctx0" brushRef="#br0" timeOffset="8963.201">-99-858 32000 0,'0'0'0'0,"0"0"0"15,0 0 0 17,0 0 0-17,0 0 0 1,33 0 0-16,-33 0 0 31,33 0 0-15,0-33 0-1,0 33 0 1,-33 0 0 0,0-33 0-1,0 0 0 1,0 1 0 0,-33 32 0-1,0 0 0 1,0 0 0-1,0 32 0 1,0 34 0 0,33-33 0-1,0 33 0 17,0-33 0-17,33 0 0 1,0 0 0-1,33-33 0 1,-33 0 0 0</inkml:trace>
          <inkml:trace contextRef="#ctx0" brushRef="#br0" timeOffset="9838.162">198-891 32000 0,'0'0'0'0,"0"0"0"16,0 66 0-1,0 0 0 1,33 0 0 0,-33 0 0-1,33 0 0 1,-33 33 0-1,0-99 0 1,0 33 0 0,0-33 0-1,0-33 0 1,-33 0 0 0,33-66 0-1,-33 33 0 1,33 0 0-1,0-33 0 1,0 33 0 0,0 66 0-1,0-66 0 1,0 34 0 0,33-1 0-1,0 33 0 16,0 33 0-15,0-33 0 0,-33 65 0-1,0-32 0 1,0 0 0 0,-33 0 0-1,0-33 0 1,0 0 0-1,33 0 0 1,-33 0 0 0</inkml:trace>
          <inkml:trace contextRef="#ctx0" brushRef="#br0" timeOffset="10494.782">297-1616 32000 0,'0'0'0'0,"0"0"0"15,0 0 0 1,0 33 0-1,0 0 0 1,0 33 0 0,0 0 0-1,33 0 0 1,-33 33 0 0,33-33 0-1,-33 0 0 1,0-66 0-1,0 0 0 1,33 66 0 0,-33-66 0 15</inkml:trace>
          <inkml:trace contextRef="#ctx0" brushRef="#br0" timeOffset="11151.023">429-759 32000 0,'0'0'0'0,"0"0"0"16,0 0 0-1,0 0 0 1,0 0 0 0,0 0 0-1,0 33 0 1,0 0 0 0,0-33 0-1,0 0 0 1,0-33 0-1,0 33 0 1,0 0 0 0,0-33 0-1,0 33 0 17,-33 0 0-17,33 0 0 1</inkml:trace>
        </inkml:traceGroup>
      </inkml:traceGroup>
    </inkml:traceGroup>
    <inkml:traceGroup>
      <inkml:annotationXML>
        <emma:emma xmlns:emma="http://www.w3.org/2003/04/emma" version="1.0">
          <emma:interpretation id="{8B994564-C83B-42B9-8617-B2C5BE9483AA}" emma:medium="tactile" emma:mode="ink">
            <msink:context xmlns:msink="http://schemas.microsoft.com/ink/2010/main" type="paragraph" rotatedBoundingBox="19432,5820 1999,6249 1962,4749 19396,432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3A1469E-6BC6-4E50-944D-0F68BD0D56A1}" emma:medium="tactile" emma:mode="ink">
              <msink:context xmlns:msink="http://schemas.microsoft.com/ink/2010/main" type="line" rotatedBoundingBox="19432,5820 1999,6249 1962,4749 19395,4321"/>
            </emma:interpretation>
          </emma:emma>
        </inkml:annotationXML>
        <inkml:traceGroup>
          <inkml:annotationXML>
            <emma:emma xmlns:emma="http://www.w3.org/2003/04/emma" version="1.0">
              <emma:interpretation id="{F760676D-6A13-4EE7-8E63-2BD705459F7C}" emma:medium="tactile" emma:mode="ink">
                <msink:context xmlns:msink="http://schemas.microsoft.com/ink/2010/main" type="inkWord" rotatedBoundingBox="2540,5442 2376,5447 2375,5377 2538,5372"/>
              </emma:interpretation>
              <emma:one-of disjunction-type="recognition" id="oneOf3">
                <emma:interpretation id="interp15" emma:lang="en-US" emma:confidence="0">
                  <emma:literal>I....</emma:literal>
                </emma:interpretation>
                <emma:interpretation id="interp16" emma:lang="en-US" emma:confidence="0">
                  <emma:literal>s....</emma:literal>
                </emma:interpretation>
                <emma:interpretation id="interp17" emma:lang="en-US" emma:confidence="0">
                  <emma:literal>a....</emma:literal>
                </emma:interpretation>
                <emma:interpretation id="interp18" emma:lang="en-US" emma:confidence="0">
                  <emma:literal>e...</emma:literal>
                </emma:interpretation>
                <emma:interpretation id="interp19" emma:lang="en-US" emma:confidence="0">
                  <emma:literal>A....</emma:literal>
                </emma:interpretation>
              </emma:one-of>
            </emma:emma>
          </inkml:annotationXML>
          <inkml:trace contextRef="#ctx0" brushRef="#br1" timeOffset="33217.453">-10028-1550 32000 0,'-33'-33'0'0,"33"33"0"16,-33-33 0-1,0 33 0 1,-33 0 0 0</inkml:trace>
          <inkml:trace contextRef="#ctx0" brushRef="#br1" timeOffset="32479.888">-6862-1583 32000 0,'-33'-33'0'0,"1"33"0"15</inkml:trace>
          <inkml:trace contextRef="#ctx0" brushRef="#br1" timeOffset="32683.012">-7752-1583 32000 0,'-33'0'0'0,"0"-33"0"16,-33 33 0-1</inkml:trace>
          <inkml:trace contextRef="#ctx0" brushRef="#br1" timeOffset="32826.82">-8544-1550 32000 0,'-33'-33'0'0,"0"33"0"16,0 0 0 0</inkml:trace>
          <inkml:trace contextRef="#ctx0" brushRef="#br1" timeOffset="33014.381">-9369-1550 32000 0,'-33'0'0'0,"0"0"0"16,1 0 0 0</inkml:trace>
          <inkml:trace contextRef="#ctx0" brushRef="#br1" timeOffset="33373.744">-10556-1583 32000 0,'-33'0'0'0,"33"0"0"16,0 0 0-1,0 0 0 1</inkml:trace>
        </inkml:traceGroup>
        <inkml:traceGroup>
          <inkml:annotationXML>
            <emma:emma xmlns:emma="http://www.w3.org/2003/04/emma" version="1.0">
              <emma:interpretation id="{A42D78D8-ECC8-4965-AB75-1D0E9D5ED5D5}" emma:medium="tactile" emma:mode="ink">
                <msink:context xmlns:msink="http://schemas.microsoft.com/ink/2010/main" type="inkWord" rotatedBoundingBox="7719,5391 7653,5392 7653,5376 7718,5375"/>
              </emma:interpretation>
              <emma:one-of disjunction-type="recognition" id="oneOf4">
                <emma:interpretation id="interp20" emma:lang="en-US" emma:confidence="0">
                  <emma:literal>.....</emma:literal>
                </emma:interpretation>
                <emma:interpretation id="interp21" emma:lang="en-US" emma:confidence="0">
                  <emma:literal>...s.</emma:literal>
                </emma:interpretation>
                <emma:interpretation id="interp22" emma:lang="en-US" emma:confidence="0">
                  <emma:literal>s....</emma:literal>
                </emma:interpretation>
                <emma:interpretation id="interp23" emma:lang="en-US" emma:confidence="0">
                  <emma:literal>...r.</emma:literal>
                </emma:interpretation>
                <emma:interpretation id="interp24" emma:lang="en-US" emma:confidence="0">
                  <emma:literal>=.</emma:literal>
                </emma:interpretation>
              </emma:one-of>
            </emma:emma>
          </inkml:annotationXML>
          <inkml:trace contextRef="#ctx0" brushRef="#br1" timeOffset="32120.503">-4849-1616 32000 0,'-33'0'0'0,"0"0"0"16</inkml:trace>
          <inkml:trace contextRef="#ctx0" brushRef="#br1" timeOffset="31589.302">-2045-1649 32000 0,'-33'-33'0'0,"0"33"0"16,0 0 0 0</inkml:trace>
          <inkml:trace contextRef="#ctx0" brushRef="#br1" timeOffset="31948.625">-2969-1682 32000 0,'-33'0'0'0,"0"0"0"16</inkml:trace>
          <inkml:trace contextRef="#ctx0" brushRef="#br1" timeOffset="32308.061">-5872-1616 32000 0,'-33'0'0'0,"0"0"0"15</inkml:trace>
          <inkml:trace contextRef="#ctx0" brushRef="#br1" timeOffset="31949.625">-3992-1649 32000 0,'-33'0'0'0</inkml:trace>
        </inkml:traceGroup>
        <inkml:traceGroup>
          <inkml:annotationXML>
            <emma:emma xmlns:emma="http://www.w3.org/2003/04/emma" version="1.0">
              <emma:interpretation id="{14C1E4A7-C27D-4EAE-91D7-525BD14BC8CE}" emma:medium="tactile" emma:mode="ink">
                <msink:context xmlns:msink="http://schemas.microsoft.com/ink/2010/main" type="inkWord" rotatedBoundingBox="13096,5377 12964,5380 12964,5343 13095,5340"/>
              </emma:interpretation>
              <emma:one-of disjunction-type="recognition" id="oneOf5">
                <emma:interpretation id="interp25" emma:lang="en-US" emma:confidence="0">
                  <emma:literal>.....</emma:literal>
                </emma:interpretation>
                <emma:interpretation id="interp26" emma:lang="en-US" emma:confidence="0">
                  <emma:literal>....</emma:literal>
                </emma:interpretation>
                <emma:interpretation id="interp27" emma:lang="en-US" emma:confidence="0">
                  <emma:literal>a....</emma:literal>
                </emma:interpretation>
                <emma:interpretation id="interp28" emma:lang="en-US" emma:confidence="0">
                  <emma:literal>t....</emma:literal>
                </emma:interpretation>
                <emma:interpretation id="interp29" emma:lang="en-US" emma:confidence="0">
                  <emma:literal>A....</emma:literal>
                </emma:interpretation>
              </emma:one-of>
            </emma:emma>
          </inkml:annotationXML>
          <inkml:trace contextRef="#ctx0" brushRef="#br1" timeOffset="31073.578">528-1616 32000 0,'-33'-33'0'0,"33"33"0"15,-66 0 0 1,33 0 0 15</inkml:trace>
          <inkml:trace contextRef="#ctx0" brushRef="#br1" timeOffset="30886.022">1187-1616 32000 0,'-33'0'0'0,"33"0"0"16,-33-33 0 0</inkml:trace>
          <inkml:trace contextRef="#ctx0" brushRef="#br1" timeOffset="30729.769">1715-1616 32000 0,'-33'0'0'0,"33"0"0"0,-33 0 0 31</inkml:trace>
          <inkml:trace contextRef="#ctx0" brushRef="#br1" timeOffset="31245.548">-264-1649 32000 0,'-33'0'0'0,"0"0"0"16,0 0 0-1,0 0 0 1</inkml:trace>
          <inkml:trace contextRef="#ctx0" brushRef="#br1" timeOffset="31401.743">-1056-1649 32000 0,'-33'0'0'0,"0"0"0"16,-33 0 0 15</inkml:trace>
        </inkml:traceGroup>
        <inkml:traceGroup>
          <inkml:annotationXML>
            <emma:emma xmlns:emma="http://www.w3.org/2003/04/emma" version="1.0">
              <emma:interpretation id="{CD7E5726-3212-495D-BBE3-674321AAFE4D}" emma:medium="tactile" emma:mode="ink">
                <msink:context xmlns:msink="http://schemas.microsoft.com/ink/2010/main" type="inkWord" rotatedBoundingBox="14628,5048 19396,4321 19580,5531 14813,6259"/>
              </emma:interpretation>
              <emma:one-of disjunction-type="recognition" id="oneOf6">
                <emma:interpretation id="interp30" emma:lang="en-US" emma:confidence="0">
                  <emma:literal>...is-reject!</emma:literal>
                </emma:interpretation>
                <emma:interpretation id="interp31" emma:lang="en-US" emma:confidence="0">
                  <emma:literal>...is-eject!</emma:literal>
                </emma:interpretation>
                <emma:interpretation id="interp32" emma:lang="en-US" emma:confidence="0">
                  <emma:literal>...Is-reject!</emma:literal>
                </emma:interpretation>
                <emma:interpretation id="interp33" emma:lang="en-US" emma:confidence="0">
                  <emma:literal>...it-eject!</emma:literal>
                </emma:interpretation>
                <emma:interpretation id="interp34" emma:lang="en-US" emma:confidence="0">
                  <emma:literal>...Interject!</emma:literal>
                </emma:interpretation>
              </emma:one-of>
            </emma:emma>
          </inkml:annotationXML>
          <inkml:trace contextRef="#ctx0" brushRef="#br1" timeOffset="102173.709">5179-2210 32000 0,'-33'-33'0'0,"33"33"0"16,0 0 0-1,0 0 0 1,0 0 0-1,0 0 0 1,0 0 0 0,0 0 0-1,0 0 0 1,0 0 0 0,0 0 0-1,0 0 0 1,0 0 0-1,33 0 0 17,-33 0 0-17,0 0 0 1,0 0 0 0,0 0 0-1,0 0 0 1</inkml:trace>
          <inkml:trace contextRef="#ctx0" brushRef="#br1" timeOffset="122169.079">4915-1946 32000 0,'-33'-33'0'0,"33"33"0"15,0 0 0 1,0 0 0 15,0 33 0-15,0-33 0 0,0 33 0-1,0 0 0 1,0 0 0-1,0 33 0 1,33-33 0 0,-33 33 0-1,0 0 0 1,0 0 0 0,0 0 0-1,0 0 0 1,0 0 0-1,-33 0 0 1,33-33 0 0,0 33 0-1,0-66 0 1,-33 33 0 0,0-33 0-1,0 33 0 1,0-33 0-1,0 0 0 1,33-33 0 0,-33 33 0 15,33-33 0-15,0 0 0-1,0 0 0 1,0 33 0-1,0-33 0 1,0-33 0 15,0 66 0-15,33-33 0 0,0 0 0-1,0-33 0 1,-33 33 0-1,33 33 0 1,0-33 0 0,0 0 0-1,0 0 0 1,33 33 0 0,-33-33 0-1,0 0 0 1</inkml:trace>
          <inkml:trace contextRef="#ctx0" brushRef="#br1" timeOffset="111960.824">4486-1748 32000 0,'0'0'0'0,"0"0"0"16,0 0 0 0,0 0 0-1,0 0 0 1,0 0 0-1,0 0 0 1,0 0 0 0,0 0 0-1,33-33 0 1,-33 33 0 0,33 0 0 15,0-66 0-16,-33 66 0 1,0-33 0 0,0 0 0-1,-33 0 0 1,0 33 0 0,0 0 0-1,0 33 0 1,0 0 0-1,33 0 0 1,-33 0 0 0</inkml:trace>
          <inkml:trace contextRef="#ctx0" brushRef="#br1" timeOffset="119305.779">4354-1847 32000 0,'0'-33'0'0,"0"33"0"15,-33 0 0 1,33-33 0 0,0 33 0-1,0 0 0 16,-33 0 0-15,33 0 0 0,0 0 0-1,0 33 0 1,0-33 0 0,0 33 0-1,0 33 0 1,0-33 0-1,0 33 0 1,33-33 0 0,0 0 0-1,0-33 0 1,0 0 0 0,0 0 0-1,-33 0 0 16</inkml:trace>
          <inkml:trace contextRef="#ctx0" brushRef="#br1" timeOffset="107819.991">4090-1517 32000 0,'0'0'0'0,"0"0"0"16,0 0 0-1,0 0 0 1,0-33 0 15,0 33 0 0,0-33 0-15,0 33 0 0,0-66 0-1,0 0 0 1,0 33 0-1,0 33 0 1,0-66 0 0,0 33 0-1,0 33 0 1,0 0 0 0,-33-33 0-1,33 33 0 1,0 0 0-1,33 0 0 1,-33 0 0 0,33 0 0-1,0 0 0 1,0 0 0 0,0 0 0-1,0 0 0 1,-33 0 0-1,33 0 0 1,-33 0 0 0</inkml:trace>
          <inkml:trace contextRef="#ctx0" brushRef="#br1" timeOffset="36905.451">3463-1748 32000 0,'0'0'0'0,"0"-33"0"15,0 33 0 17,0 0 0-17,0 0 0 1,33 33 0 0,0 0 0-1,0 33 0 1,33-33 0-1,0 33 0 1,0-33 0 0,0 33 0 15,-66-66 0-15,0 0 0-1,0 0 0 1</inkml:trace>
          <inkml:trace contextRef="#ctx0" brushRef="#br1" timeOffset="96368.654">3562-1583 32000 0,'0'0'0'0,"0"0"0"16,0 0 0 0,0 0 0-1,0 0 0 1,0 0 0 0,0 0 0-1,0-33 0 1,33 33 0-1,0-33 0 1,0 0 0 0,0 0 0-1,0 33 0 1,0-33 0 0,-33 0 0-1,0 33 0 1,0 0 0-1,0 0 0 1,0 0 0 0,0 0 0-1,0 0 0 1</inkml:trace>
          <inkml:trace contextRef="#ctx0" brushRef="#br2" timeOffset="91149.279">3661-1616 32000 125,'-66'66'0'15,"33"0"0"1,0-33 0-1,-33 33 0 1,33-33 0 0,33 0 0-1,-33-33 0 1</inkml:trace>
          <inkml:trace contextRef="#ctx0" brushRef="#br1" timeOffset="29244.1">3595-1583 32000 0,'0'0'0'0,"0"0"0"15,0 0 0 1,0 0 0 0,-33 0 0-1,33 0 0 1</inkml:trace>
          <inkml:trace contextRef="#ctx0" brushRef="#br1" timeOffset="29417.247">3397-1583 32000 0,'0'0'0'0,"0"0"0"15,-33 0 0 1</inkml:trace>
          <inkml:trace contextRef="#ctx0" brushRef="#br1" timeOffset="29620.397">3200-1616 32000 0,'0'0'0'0,"0"0"0"16</inkml:trace>
          <inkml:trace contextRef="#ctx0" brushRef="#br1" timeOffset="30057.883">3200-1682 32000 0,'0'0'0'0,"-33"0"0"15,33 0 0 1</inkml:trace>
          <inkml:trace contextRef="#ctx0" brushRef="#br1" timeOffset="149360.626">5146-1946 32000 0,'0'0'0'0,"0"0"0"0,0 0 0 31,0 0 0-15,0 0 0-1,33 0 0 1,0 0 0 0,0 0 0-1,0 0 0 1,0-33 0 0,-33 33 0-1,0-33 0 16,33 0 0-15,-33 0 0 0,0 33 0-1,-33-33 0 1,0 33 0 0,0 0 0-1,0 0 0 1,33 33 0-1,-33 0 0 1,33 0 0 0,-33 33 0-1,33-33 0 1,0 0 0 0,33 0 0-1,0 0 0 16,0 0 0-15,0-33 0 0,33 0 0-1</inkml:trace>
          <inkml:trace contextRef="#ctx0" brushRef="#br1" timeOffset="30198.567">2903-1616 32000 0,'0'0'0'0,"0"0"0"16</inkml:trace>
          <inkml:trace contextRef="#ctx0" brushRef="#br1" timeOffset="30542.265">2177-1583 32000 0,'-33'0'0'0,"33"-33"0"15,-33 33 0 1</inkml:trace>
          <inkml:trace contextRef="#ctx0" brushRef="#br1" timeOffset="30495.389">2540-1583 32000 0,'0'-33'0'0,"-33"33"0"16</inkml:trace>
          <inkml:trace contextRef="#ctx0" brushRef="#br1" timeOffset="104709.576">6069-1979 32000 0,'0'0'0'0,"0"0"0"15,0 0 0 1,-33 0 0 0,33 0 0-1,0 0 0 1,-33-33 0-1,0 33 0 1,33 0 0 0,-33 33 0-1,0 0 0 1,0 0 0 15,33-33 0-15,-33 33 0-16,33 0 0 15,0-33 0 1,0 33 0 0,0 0 0-1,33 33 0 17,-33-33 0-17,33-33 0 1,0 0 0-1,-33 0 0 1,33 0 0 15,0 0 0-15,33 0 0 0,-33 0 0-1,0 0 0 1,0-33 0-1,-33 33 0 1</inkml:trace>
          <inkml:trace contextRef="#ctx0" brushRef="#br1" timeOffset="105818.965">6333-2474 32000 0,'0'-33'0'0,"0"33"0"31,-33 0 0-15,33 0 0-1,0 0 0 1,0 0 0 0,0 33 0-1,0 33 0 1,0-33 0-1,0 33 0 1,0 0 0 0,0-33 0-1,0 33 0 1,0-33 0 0,0 33 0-1,0-33 0 1,0 33 0-1,0 0 0 1,0-33 0 0,0 0 0-1,0 33 0 1,0-66 0 0,33 33 0-1,-33-33 0 1,33 0 0-1,0 33 0 17,0-33 0-17,0-33 0 1,-33 33 0 0,33-33 0-1,0 0 0 1</inkml:trace>
          <inkml:trace contextRef="#ctx0" brushRef="#br1" timeOffset="106476.119">6234-2177 32000 0,'-33'0'0'0,"33"0"0"16,0 0 0-1,0 0 0 17,0 0 0-17,0 0 0 1,0 0 0-1,33 0 0 1,-33 0 0 0,33-33 0-1,33 33 0 1,0 0 0 0,-33 0 0-1,33 0 0 1,-33 0 0-1,0-33 0 1,-33 33 0 0,0 0 0-1</inkml:trace>
          <inkml:trace contextRef="#ctx0" brushRef="#br1" timeOffset="109241.939">6828-2639 32000 0,'0'-33'0'0,"0"33"0"32,0 0 0-17,0 0 0 1,0 33 0 0,0-33 0-1,0 33 0 1,0 33 0-1,0-33 0 1,0 33 0 0,0 0 0-1,0 0 0 1,0 0 0 0,0 33 0 15,0-66 0-16,0 33 0 1,0-66 0-16,0 0 0 16,0 33 0-1,0-33 0 1</inkml:trace>
          <inkml:trace contextRef="#ctx0" brushRef="#br1" timeOffset="109929.395">6795-1616 32000 0,'-33'-33'0'0,"33"33"0"16,0 0 0-1,-33-33 0 1,33 33 0 0,0 0 0-1,0 0 0 17,0 0 0-17,0 33 0 1,0 0 0-1,0-33 0 1,0 0 0 0,0 0 0-1,33 0 0 1,-33-33 0 0,0 33 0-1,-33 0 0 1,33 0 0-1</inkml:trace>
        </inkml:traceGroup>
      </inkml:traceGroup>
    </inkml:traceGroup>
  </inkml:traceGroup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800" units="cm"/>
          <inkml:channel name="F" type="integer" max="65000" units="in"/>
          <inkml:channel name="T" type="integer" max="2.14748E9" units="dev"/>
        </inkml:traceFormat>
        <inkml:channelProperties>
          <inkml:channelProperty channel="X" name="resolution" value="51.2" units="1/cm"/>
          <inkml:channelProperty channel="Y" name="resolution" value="50" units="1/cm"/>
          <inkml:channelProperty channel="F" name="resolution" value="10333.86328" units="1/in"/>
          <inkml:channelProperty channel="T" name="resolution" value="1" units="1/dev"/>
        </inkml:channelProperties>
      </inkml:inkSource>
      <inkml:timestamp xml:id="ts0" timeString="2017-02-27T15:18:00.328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F5B21D0D-E594-4BE3-88DF-90FCA6A5A50A}" emma:medium="tactile" emma:mode="ink">
          <msink:context xmlns:msink="http://schemas.microsoft.com/ink/2010/main" type="writingRegion" rotatedBoundingBox="16343,5608 16243,9350 16135,9347 16234,5605"/>
        </emma:interpretation>
      </emma:emma>
    </inkml:annotationXML>
    <inkml:traceGroup>
      <inkml:annotationXML>
        <emma:emma xmlns:emma="http://www.w3.org/2003/04/emma" version="1.0">
          <emma:interpretation id="{CCB81237-20E4-4DFB-B7D4-91966C54A8C8}" emma:medium="tactile" emma:mode="ink">
            <msink:context xmlns:msink="http://schemas.microsoft.com/ink/2010/main" type="paragraph" rotatedBoundingBox="16343,5608 16243,9350 16135,9347 16234,560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EE65ED5-EE33-4D67-85F8-AE601D5AD31D}" emma:medium="tactile" emma:mode="ink">
              <msink:context xmlns:msink="http://schemas.microsoft.com/ink/2010/main" type="line" rotatedBoundingBox="16343,5608 16243,9350 16135,9347 16234,5605"/>
            </emma:interpretation>
          </emma:emma>
        </inkml:annotationXML>
        <inkml:traceGroup>
          <inkml:annotationXML>
            <emma:emma xmlns:emma="http://www.w3.org/2003/04/emma" version="1.0">
              <emma:interpretation id="{F37B99F9-944D-4375-96D4-5FCA16F1C6B5}" emma:medium="tactile" emma:mode="ink">
                <msink:context xmlns:msink="http://schemas.microsoft.com/ink/2010/main" type="inkWord" rotatedBoundingBox="16277,6498 16253,7372 16187,7370 16210,6496"/>
              </emma:interpretation>
              <emma:one-of disjunction-type="recognition" id="oneOf0">
                <emma:interpretation id="interp0" emma:lang="en-US" emma:confidence="0">
                  <emma:literal>!</emma:literal>
                </emma:interpretation>
                <emma:interpretation id="interp1" emma:lang="en-US" emma:confidence="0">
                  <emma:literal>1</emma:literal>
                </emma:interpretation>
                <emma:interpretation id="interp2" emma:lang="en-US" emma:confidence="0">
                  <emma:literal>i</emma:literal>
                </emma:interpretation>
                <emma:interpretation id="interp3" emma:lang="en-US" emma:confidence="0">
                  <emma:literal>:</emma:literal>
                </emma:interpretation>
                <emma:interpretation id="interp4" emma:lang="en-US" emma:confidence="0">
                  <emma:literal>L</emma:literal>
                </emma:interpretation>
              </emma:one-of>
            </emma:emma>
          </inkml:annotationXML>
          <inkml:trace contextRef="#ctx0" brushRef="#br0">3694-495 32000 0,'0'0'0'0,"0"0"0"16</inkml:trace>
          <inkml:trace contextRef="#ctx0" brushRef="#br0" timeOffset="171.877">3661-231 32000 0,'0'0'0'0,"0"0"0"16,0 0 0 0</inkml:trace>
          <inkml:trace contextRef="#ctx0" brushRef="#br0" timeOffset="437.449">3628 66 32000 0,'0'0'0'0,"0"0"0"16,0 0 0 0</inkml:trace>
          <inkml:trace contextRef="#ctx0" brushRef="#br0" timeOffset="531.2">3628 363 32000 0,'0'0'0'0,"0"0"0"15,0 0 0 1</inkml:trace>
          <inkml:trace contextRef="#ctx0" brushRef="#br0" timeOffset="-512.415">3760-1385 32000 0,'0'0'0'0,"0"0"0"16,0 0 0 15</inkml:trace>
          <inkml:trace contextRef="#ctx0" brushRef="#br0" timeOffset="-340.22">3727-1121 32000 0,'0'0'0'0,"0"0"0"15,0 0 0 1</inkml:trace>
          <inkml:trace contextRef="#ctx0" brushRef="#br0" timeOffset="-172.043">3727-858 32000 0,'0'0'0'0,"0"33"0"16,0-33 0-1</inkml:trace>
          <inkml:trace contextRef="#ctx0" brushRef="#br0" timeOffset="718.744">3628 726 32000 0,'0'0'0'0,"0"0"0"31,0 0 0-15</inkml:trace>
          <inkml:trace contextRef="#ctx0" brushRef="#br0" timeOffset="875.01">3628 1089 32000 0,'0'0'0'0,"0"0"0"15,0 0 0 1</inkml:trace>
          <inkml:trace contextRef="#ctx0" brushRef="#br0" timeOffset="1234.389">3628 1781 32000 0,'0'0'0'0,"0"0"0"15,0 33 0 1,0 0 0 0,0 0 0-1</inkml:trace>
          <inkml:trace contextRef="#ctx0" brushRef="#br0" timeOffset="1390.639">3661 2078 32000 0,'0'0'0'0,"0"0"0"16,0 33 0-1,0 0 0 1,0-33 0-1</inkml:trace>
          <inkml:trace contextRef="#ctx0" brushRef="#br0" timeOffset="1562.468">3661 2342 32000 0,'0'0'0'0,"0"0"0"15,0 0 0 1,0 0 0 0,0 0 0-1</inkml:trace>
          <inkml:trace contextRef="#ctx0" brushRef="#br0" timeOffset="1031.26">3628 1452 32000 0,'0'0'0'0,"0"33"0"15,0-33 0 1</inkml:trace>
        </inkml:traceGroup>
      </inkml:traceGroup>
    </inkml:traceGroup>
  </inkml:traceGroup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2945659" cy="496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571" tIns="47786" rIns="95571" bIns="47786" numCol="1" anchor="t" anchorCtr="0" compatLnSpc="1">
            <a:prstTxWarp prst="textNoShape">
              <a:avLst/>
            </a:prstTxWarp>
          </a:bodyPr>
          <a:lstStyle>
            <a:lvl1pPr>
              <a:defRPr sz="1300">
                <a:latin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0444" y="1"/>
            <a:ext cx="2945659" cy="496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571" tIns="47786" rIns="95571" bIns="47786" numCol="1" anchor="t" anchorCtr="0" compatLnSpc="1">
            <a:prstTxWarp prst="textNoShape">
              <a:avLst/>
            </a:prstTxWarp>
          </a:bodyPr>
          <a:lstStyle>
            <a:lvl1pPr algn="r">
              <a:defRPr sz="1300">
                <a:latin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451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2075" y="746125"/>
            <a:ext cx="6613525" cy="37211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27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768" y="4715907"/>
            <a:ext cx="5438140" cy="44677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571" tIns="47786" rIns="95571" bIns="4778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327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30092"/>
            <a:ext cx="2945659" cy="496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571" tIns="47786" rIns="95571" bIns="47786" numCol="1" anchor="b" anchorCtr="0" compatLnSpc="1">
            <a:prstTxWarp prst="textNoShape">
              <a:avLst/>
            </a:prstTxWarp>
          </a:bodyPr>
          <a:lstStyle>
            <a:lvl1pPr>
              <a:defRPr sz="1300">
                <a:latin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27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0444" y="9430092"/>
            <a:ext cx="2945659" cy="496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571" tIns="47786" rIns="95571" bIns="47786" numCol="1" anchor="b" anchorCtr="0" compatLnSpc="1">
            <a:prstTxWarp prst="textNoShape">
              <a:avLst/>
            </a:prstTxWarp>
          </a:bodyPr>
          <a:lstStyle>
            <a:lvl1pPr algn="r">
              <a:defRPr sz="1300">
                <a:latin typeface="Arial" charset="0"/>
              </a:defRPr>
            </a:lvl1pPr>
          </a:lstStyle>
          <a:p>
            <a:pPr>
              <a:defRPr/>
            </a:pPr>
            <a:fld id="{1E7D97A6-0F4A-495E-8CF1-7AC27B20E8C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229618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fld id="{7D991491-03AE-4604-8378-70737CEC3D68}" type="datetime1">
              <a:rPr lang="en-CA" smtClean="0"/>
              <a:t>2021-03-04</a:t>
            </a:fld>
            <a:endParaRPr lang="en-CA"/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2075" y="746125"/>
            <a:ext cx="6613525" cy="3721100"/>
          </a:xfrm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064683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fld id="{9DC1F267-CDC7-466F-8E0F-6ABB819929ED}" type="datetime1">
              <a:rPr lang="en-CA" smtClean="0"/>
              <a:t>2021-03-04</a:t>
            </a:fld>
            <a:endParaRPr lang="en-CA"/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2075" y="746125"/>
            <a:ext cx="6613525" cy="3721100"/>
          </a:xfrm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007256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fld id="{00AE12C9-415F-427A-81AA-B3536ECD2B68}" type="datetime1">
              <a:rPr lang="en-CA" smtClean="0"/>
              <a:t>2021-03-04</a:t>
            </a:fld>
            <a:endParaRPr lang="en-CA"/>
          </a:p>
        </p:txBody>
      </p:sp>
      <p:sp>
        <p:nvSpPr>
          <p:cNvPr id="972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2075" y="746125"/>
            <a:ext cx="6613525" cy="3721100"/>
          </a:xfrm>
          <a:ln/>
        </p:spPr>
      </p:sp>
      <p:sp>
        <p:nvSpPr>
          <p:cNvPr id="972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754695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fld id="{C20C1BE8-DF6A-4E21-9459-98F3C228D45A}" type="datetime1">
              <a:rPr lang="en-CA" smtClean="0"/>
              <a:t>2021-03-04</a:t>
            </a:fld>
            <a:endParaRPr lang="en-CA"/>
          </a:p>
        </p:txBody>
      </p:sp>
      <p:sp>
        <p:nvSpPr>
          <p:cNvPr id="983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2075" y="746125"/>
            <a:ext cx="6613525" cy="3721100"/>
          </a:xfrm>
          <a:ln/>
        </p:spPr>
      </p:sp>
      <p:sp>
        <p:nvSpPr>
          <p:cNvPr id="983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05381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fld id="{0300A410-2316-435E-8CFA-DC468680E63A}" type="datetime1">
              <a:rPr lang="en-CA" smtClean="0"/>
              <a:t>2021-03-04</a:t>
            </a:fld>
            <a:endParaRPr lang="en-CA"/>
          </a:p>
        </p:txBody>
      </p:sp>
      <p:sp>
        <p:nvSpPr>
          <p:cNvPr id="993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2075" y="746125"/>
            <a:ext cx="6613525" cy="3721100"/>
          </a:xfrm>
          <a:ln/>
        </p:spPr>
      </p:sp>
      <p:sp>
        <p:nvSpPr>
          <p:cNvPr id="993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381999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fld id="{624FDD8A-C815-41BF-98AE-D2149EA051A5}" type="datetime1">
              <a:rPr lang="en-CA" smtClean="0"/>
              <a:t>2021-03-04</a:t>
            </a:fld>
            <a:endParaRPr lang="en-CA"/>
          </a:p>
        </p:txBody>
      </p:sp>
      <p:sp>
        <p:nvSpPr>
          <p:cNvPr id="1003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2075" y="746125"/>
            <a:ext cx="6613525" cy="3721100"/>
          </a:xfrm>
          <a:ln/>
        </p:spPr>
      </p:sp>
      <p:sp>
        <p:nvSpPr>
          <p:cNvPr id="1003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643291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fld id="{6D12405B-1108-450E-ADB8-5AE83D97D843}" type="datetime1">
              <a:rPr lang="en-CA" smtClean="0"/>
              <a:t>2021-03-04</a:t>
            </a:fld>
            <a:endParaRPr lang="en-CA"/>
          </a:p>
        </p:txBody>
      </p:sp>
      <p:sp>
        <p:nvSpPr>
          <p:cNvPr id="1013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2075" y="746125"/>
            <a:ext cx="6613525" cy="3721100"/>
          </a:xfrm>
          <a:ln/>
        </p:spPr>
      </p:sp>
      <p:sp>
        <p:nvSpPr>
          <p:cNvPr id="1013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189629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fld id="{FFABB9F5-3477-4AFF-8B44-F39A351665FA}" type="datetime1">
              <a:rPr lang="en-CA" smtClean="0"/>
              <a:t>2021-03-04</a:t>
            </a:fld>
            <a:endParaRPr lang="en-CA"/>
          </a:p>
        </p:txBody>
      </p:sp>
      <p:sp>
        <p:nvSpPr>
          <p:cNvPr id="1034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2075" y="746125"/>
            <a:ext cx="6613525" cy="3721100"/>
          </a:xfrm>
          <a:ln/>
        </p:spPr>
      </p:sp>
      <p:sp>
        <p:nvSpPr>
          <p:cNvPr id="1034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692272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fld id="{A40C1DE1-5D70-4F73-96E3-D98791B198D9}" type="datetime1">
              <a:rPr lang="en-CA" smtClean="0"/>
              <a:t>2021-03-04</a:t>
            </a:fld>
            <a:endParaRPr lang="en-CA"/>
          </a:p>
        </p:txBody>
      </p:sp>
      <p:sp>
        <p:nvSpPr>
          <p:cNvPr id="1024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2075" y="746125"/>
            <a:ext cx="6613525" cy="3721100"/>
          </a:xfrm>
          <a:ln/>
        </p:spPr>
      </p:sp>
      <p:sp>
        <p:nvSpPr>
          <p:cNvPr id="1024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778250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fld id="{A5ED4FEB-0732-44D2-83B5-29D3210E88ED}" type="datetime1">
              <a:rPr lang="en-CA" smtClean="0"/>
              <a:t>2021-03-04</a:t>
            </a:fld>
            <a:endParaRPr lang="en-CA"/>
          </a:p>
        </p:txBody>
      </p:sp>
      <p:sp>
        <p:nvSpPr>
          <p:cNvPr id="1044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2075" y="746125"/>
            <a:ext cx="6613525" cy="3721100"/>
          </a:xfrm>
          <a:ln/>
        </p:spPr>
      </p:sp>
      <p:sp>
        <p:nvSpPr>
          <p:cNvPr id="1044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073394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fld id="{DA9D4F25-416B-41B4-B240-61F83822A848}" type="datetime1">
              <a:rPr lang="en-CA" smtClean="0"/>
              <a:t>2021-03-04</a:t>
            </a:fld>
            <a:endParaRPr lang="en-CA"/>
          </a:p>
        </p:txBody>
      </p:sp>
      <p:sp>
        <p:nvSpPr>
          <p:cNvPr id="1054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2075" y="746125"/>
            <a:ext cx="6613525" cy="3721100"/>
          </a:xfrm>
          <a:ln/>
        </p:spPr>
      </p:sp>
      <p:sp>
        <p:nvSpPr>
          <p:cNvPr id="1054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772625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fld id="{62C915E0-3115-434D-9B32-F437FC32D346}" type="datetime1">
              <a:rPr lang="en-CA" smtClean="0"/>
              <a:t>2021-03-04</a:t>
            </a:fld>
            <a:endParaRPr lang="en-CA"/>
          </a:p>
        </p:txBody>
      </p:sp>
      <p:sp>
        <p:nvSpPr>
          <p:cNvPr id="686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2075" y="746125"/>
            <a:ext cx="6613525" cy="3721100"/>
          </a:xfrm>
          <a:ln/>
        </p:spPr>
      </p:sp>
      <p:sp>
        <p:nvSpPr>
          <p:cNvPr id="686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0295306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fld id="{81191F11-C301-4E54-AA11-7795440CA0F6}" type="datetime1">
              <a:rPr lang="en-CA" smtClean="0"/>
              <a:t>2021-03-04</a:t>
            </a:fld>
            <a:endParaRPr lang="en-CA"/>
          </a:p>
        </p:txBody>
      </p:sp>
      <p:sp>
        <p:nvSpPr>
          <p:cNvPr id="1064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2075" y="746125"/>
            <a:ext cx="6613525" cy="3721100"/>
          </a:xfrm>
          <a:ln/>
        </p:spPr>
      </p:sp>
      <p:sp>
        <p:nvSpPr>
          <p:cNvPr id="1065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6555706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fld id="{BF55EE98-0368-421C-B731-7408BDF26495}" type="datetime1">
              <a:rPr lang="en-CA" smtClean="0"/>
              <a:t>2021-03-04</a:t>
            </a:fld>
            <a:endParaRPr lang="en-CA"/>
          </a:p>
        </p:txBody>
      </p:sp>
      <p:sp>
        <p:nvSpPr>
          <p:cNvPr id="1075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2075" y="746125"/>
            <a:ext cx="6613525" cy="3721100"/>
          </a:xfrm>
          <a:ln/>
        </p:spPr>
      </p:sp>
      <p:sp>
        <p:nvSpPr>
          <p:cNvPr id="1075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2706738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fld id="{81191F11-C301-4E54-AA11-7795440CA0F6}" type="datetime1">
              <a:rPr lang="en-CA" smtClean="0"/>
              <a:t>2021-03-04</a:t>
            </a:fld>
            <a:endParaRPr lang="en-CA"/>
          </a:p>
        </p:txBody>
      </p:sp>
      <p:sp>
        <p:nvSpPr>
          <p:cNvPr id="1064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2075" y="746125"/>
            <a:ext cx="6613525" cy="3721100"/>
          </a:xfrm>
          <a:ln/>
        </p:spPr>
      </p:sp>
      <p:sp>
        <p:nvSpPr>
          <p:cNvPr id="1065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5433255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fld id="{F983CA7B-493C-4DDC-9316-3791C2AC5512}" type="datetime1">
              <a:rPr lang="en-CA" smtClean="0"/>
              <a:t>2021-03-04</a:t>
            </a:fld>
            <a:endParaRPr lang="en-CA"/>
          </a:p>
        </p:txBody>
      </p:sp>
      <p:sp>
        <p:nvSpPr>
          <p:cNvPr id="1085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2075" y="746125"/>
            <a:ext cx="6613525" cy="3721100"/>
          </a:xfrm>
          <a:ln/>
        </p:spPr>
      </p:sp>
      <p:sp>
        <p:nvSpPr>
          <p:cNvPr id="1085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3199925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fld id="{FF78C24A-EDFB-4669-B703-1BD4E5927BD1}" type="datetime1">
              <a:rPr lang="en-CA" smtClean="0"/>
              <a:t>2021-03-04</a:t>
            </a:fld>
            <a:endParaRPr lang="en-CA"/>
          </a:p>
        </p:txBody>
      </p:sp>
      <p:sp>
        <p:nvSpPr>
          <p:cNvPr id="1095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2075" y="746125"/>
            <a:ext cx="6613525" cy="3721100"/>
          </a:xfrm>
          <a:ln/>
        </p:spPr>
      </p:sp>
      <p:sp>
        <p:nvSpPr>
          <p:cNvPr id="1095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6675833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13525" cy="3721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E7D97A6-0F4A-495E-8CF1-7AC27B20E8C5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989038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fld id="{B6CE1E34-F9FE-49EC-913A-2148A2C432F3}" type="datetime1">
              <a:rPr lang="en-CA" smtClean="0"/>
              <a:t>2021-03-04</a:t>
            </a:fld>
            <a:endParaRPr lang="en-CA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2075" y="746125"/>
            <a:ext cx="6613525" cy="3721100"/>
          </a:xfrm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8726935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fld id="{6E4BF469-DF2E-4D3F-B5E0-C0CA6B05F2FD}" type="datetime1">
              <a:rPr lang="en-CA" smtClean="0"/>
              <a:t>2021-03-04</a:t>
            </a:fld>
            <a:endParaRPr lang="en-CA"/>
          </a:p>
        </p:txBody>
      </p:sp>
      <p:sp>
        <p:nvSpPr>
          <p:cNvPr id="1136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2075" y="746125"/>
            <a:ext cx="6613525" cy="3721100"/>
          </a:xfrm>
          <a:ln/>
        </p:spPr>
      </p:sp>
      <p:sp>
        <p:nvSpPr>
          <p:cNvPr id="1136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3210671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fld id="{A394378B-2225-4795-BE82-414670CF9071}" type="datetime1">
              <a:rPr lang="en-CA" smtClean="0"/>
              <a:t>2021-03-04</a:t>
            </a:fld>
            <a:endParaRPr lang="en-CA"/>
          </a:p>
        </p:txBody>
      </p:sp>
      <p:sp>
        <p:nvSpPr>
          <p:cNvPr id="1146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2075" y="746125"/>
            <a:ext cx="6613525" cy="3721100"/>
          </a:xfrm>
          <a:ln/>
        </p:spPr>
      </p:sp>
      <p:sp>
        <p:nvSpPr>
          <p:cNvPr id="1146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9462041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fld id="{E937F5DD-B6D0-45A0-B550-937BDBA5444F}" type="datetime1">
              <a:rPr lang="en-CA" smtClean="0"/>
              <a:t>2021-03-04</a:t>
            </a:fld>
            <a:endParaRPr lang="en-CA"/>
          </a:p>
        </p:txBody>
      </p:sp>
      <p:sp>
        <p:nvSpPr>
          <p:cNvPr id="1167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2075" y="746125"/>
            <a:ext cx="6613525" cy="3721100"/>
          </a:xfrm>
          <a:ln/>
        </p:spPr>
      </p:sp>
      <p:sp>
        <p:nvSpPr>
          <p:cNvPr id="1167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004834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fld id="{328EC7D0-1BA9-4AB7-90B2-B93328637D54}" type="datetime1">
              <a:rPr lang="en-CA" smtClean="0"/>
              <a:t>2021-03-04</a:t>
            </a:fld>
            <a:endParaRPr lang="en-CA"/>
          </a:p>
        </p:txBody>
      </p:sp>
      <p:sp>
        <p:nvSpPr>
          <p:cNvPr id="69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2075" y="746125"/>
            <a:ext cx="6613525" cy="3721100"/>
          </a:xfrm>
          <a:ln/>
        </p:spPr>
      </p:sp>
      <p:sp>
        <p:nvSpPr>
          <p:cNvPr id="696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5776306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fld id="{229815CF-6061-4305-9F2D-65026DC6A9DA}" type="datetime1">
              <a:rPr lang="en-CA" smtClean="0"/>
              <a:t>2021-03-04</a:t>
            </a:fld>
            <a:endParaRPr lang="en-CA"/>
          </a:p>
        </p:txBody>
      </p:sp>
      <p:sp>
        <p:nvSpPr>
          <p:cNvPr id="1177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2075" y="746125"/>
            <a:ext cx="6613525" cy="3721100"/>
          </a:xfrm>
          <a:ln/>
        </p:spPr>
      </p:sp>
      <p:sp>
        <p:nvSpPr>
          <p:cNvPr id="1177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3959535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fld id="{F06C8ECE-8834-4B28-BDB3-76A1D7C21B87}" type="datetime1">
              <a:rPr lang="en-CA" smtClean="0"/>
              <a:t>2021-03-04</a:t>
            </a:fld>
            <a:endParaRPr lang="en-CA"/>
          </a:p>
        </p:txBody>
      </p:sp>
      <p:sp>
        <p:nvSpPr>
          <p:cNvPr id="1187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2075" y="746125"/>
            <a:ext cx="6613525" cy="3721100"/>
          </a:xfrm>
          <a:ln/>
        </p:spPr>
      </p:sp>
      <p:sp>
        <p:nvSpPr>
          <p:cNvPr id="1187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926703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fld id="{D44A836B-2A9C-4CF9-A5AD-5D35743EA483}" type="datetime1">
              <a:rPr lang="en-CA" smtClean="0"/>
              <a:t>2021-03-04</a:t>
            </a:fld>
            <a:endParaRPr lang="en-CA"/>
          </a:p>
        </p:txBody>
      </p:sp>
      <p:sp>
        <p:nvSpPr>
          <p:cNvPr id="1198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2075" y="746125"/>
            <a:ext cx="6613525" cy="3721100"/>
          </a:xfrm>
          <a:ln/>
        </p:spPr>
      </p:sp>
      <p:sp>
        <p:nvSpPr>
          <p:cNvPr id="1198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6979514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fld id="{D44A836B-2A9C-4CF9-A5AD-5D35743EA483}" type="datetime1">
              <a:rPr lang="en-CA" smtClean="0"/>
              <a:t>2021-03-04</a:t>
            </a:fld>
            <a:endParaRPr lang="en-CA"/>
          </a:p>
        </p:txBody>
      </p:sp>
      <p:sp>
        <p:nvSpPr>
          <p:cNvPr id="1198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2075" y="746125"/>
            <a:ext cx="6613525" cy="3721100"/>
          </a:xfrm>
          <a:ln/>
        </p:spPr>
      </p:sp>
      <p:sp>
        <p:nvSpPr>
          <p:cNvPr id="1198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7081593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fld id="{E33A4450-BF88-44F1-BCC1-94495559BDCB}" type="datetime1">
              <a:rPr lang="en-CA" smtClean="0"/>
              <a:pPr/>
              <a:t>2021-03-04</a:t>
            </a:fld>
            <a:endParaRPr lang="en-CA"/>
          </a:p>
        </p:txBody>
      </p:sp>
      <p:sp>
        <p:nvSpPr>
          <p:cNvPr id="1280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2075" y="746125"/>
            <a:ext cx="6613525" cy="3721100"/>
          </a:xfrm>
          <a:ln/>
        </p:spPr>
      </p:sp>
      <p:sp>
        <p:nvSpPr>
          <p:cNvPr id="1280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195007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fld id="{185E815D-0762-4591-9E49-C1C8522C32DD}" type="datetime1">
              <a:rPr lang="en-CA" smtClean="0"/>
              <a:t>2021-03-04</a:t>
            </a:fld>
            <a:endParaRPr lang="en-CA"/>
          </a:p>
        </p:txBody>
      </p:sp>
      <p:sp>
        <p:nvSpPr>
          <p:cNvPr id="706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2075" y="746125"/>
            <a:ext cx="6613525" cy="3721100"/>
          </a:xfrm>
          <a:ln/>
        </p:spPr>
      </p:sp>
      <p:sp>
        <p:nvSpPr>
          <p:cNvPr id="706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957436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fld id="{D42C672A-733A-4563-AD03-D4B1CC4EAC4A}" type="datetime1">
              <a:rPr lang="en-CA" smtClean="0"/>
              <a:t>2021-03-04</a:t>
            </a:fld>
            <a:endParaRPr lang="en-CA"/>
          </a:p>
        </p:txBody>
      </p:sp>
      <p:sp>
        <p:nvSpPr>
          <p:cNvPr id="74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2075" y="746125"/>
            <a:ext cx="6613525" cy="3721100"/>
          </a:xfrm>
          <a:ln/>
        </p:spPr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752612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fld id="{A19021E5-3A61-4183-8893-5E4EC19128D8}" type="datetime1">
              <a:rPr lang="en-CA" smtClean="0"/>
              <a:t>2021-03-04</a:t>
            </a:fld>
            <a:endParaRPr lang="en-CA"/>
          </a:p>
        </p:txBody>
      </p:sp>
      <p:sp>
        <p:nvSpPr>
          <p:cNvPr id="757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2075" y="746125"/>
            <a:ext cx="6613525" cy="3721100"/>
          </a:xfrm>
          <a:ln/>
        </p:spPr>
      </p:sp>
      <p:sp>
        <p:nvSpPr>
          <p:cNvPr id="757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88754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fld id="{AEA18851-D887-4C74-B11E-A28CD01E118A}" type="datetime1">
              <a:rPr lang="en-CA" smtClean="0"/>
              <a:t>2021-03-04</a:t>
            </a:fld>
            <a:endParaRPr lang="en-CA"/>
          </a:p>
        </p:txBody>
      </p:sp>
      <p:sp>
        <p:nvSpPr>
          <p:cNvPr id="76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2075" y="746125"/>
            <a:ext cx="6613525" cy="3721100"/>
          </a:xfrm>
          <a:ln/>
        </p:spPr>
      </p:sp>
      <p:sp>
        <p:nvSpPr>
          <p:cNvPr id="768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354743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13525" cy="3721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E7D97A6-0F4A-495E-8CF1-7AC27B20E8C5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5433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13525" cy="3721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E7D97A6-0F4A-495E-8CF1-7AC27B20E8C5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0749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/>
          <a:lstStyle>
            <a:lvl1pPr>
              <a:defRPr sz="4400" b="0"/>
            </a:lvl1pPr>
          </a:lstStyle>
          <a:p>
            <a:r>
              <a:rPr lang="en-US"/>
              <a:t>Click to edit Master title style</a:t>
            </a:r>
            <a:endParaRPr lang="fr-CH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886200"/>
            <a:ext cx="9448800" cy="1752600"/>
          </a:xfrm>
        </p:spPr>
        <p:txBody>
          <a:bodyPr/>
          <a:lstStyle>
            <a:lvl1pPr marL="0" indent="0" algn="l">
              <a:buNone/>
              <a:defRPr/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  <a:lvl6pPr marL="1714500" indent="0" algn="ctr">
              <a:buNone/>
              <a:defRPr/>
            </a:lvl6pPr>
            <a:lvl7pPr marL="2057400" indent="0" algn="ctr">
              <a:buNone/>
              <a:defRPr/>
            </a:lvl7pPr>
            <a:lvl8pPr marL="2400300" indent="0" algn="ctr">
              <a:buNone/>
              <a:defRPr/>
            </a:lvl8pPr>
            <a:lvl9pPr marL="2743200" indent="0" algn="ctr">
              <a:buNone/>
              <a:defRPr/>
            </a:lvl9pPr>
          </a:lstStyle>
          <a:p>
            <a:r>
              <a:rPr lang="en-US" dirty="0"/>
              <a:t>Click to edit Master subtitle style</a:t>
            </a:r>
            <a:endParaRPr lang="fr-CH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7C9D96D-26C0-43EC-B9D3-249939157ABE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31974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3565" y="0"/>
            <a:ext cx="11065561" cy="908050"/>
          </a:xfrm>
        </p:spPr>
        <p:txBody>
          <a:bodyPr/>
          <a:lstStyle>
            <a:lvl1pPr>
              <a:defRPr sz="3200" b="0"/>
            </a:lvl1pPr>
          </a:lstStyle>
          <a:p>
            <a:r>
              <a:rPr lang="en-US" noProof="0" dirty="0"/>
              <a:t>Click to edit Master title style</a:t>
            </a:r>
            <a:endParaRPr lang="en-CA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3565" y="1073295"/>
            <a:ext cx="9433048" cy="5689600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40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</a:defRPr>
            </a:lvl1pPr>
            <a:lvl2pPr marL="405000"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  <a:endParaRPr lang="en-CA" noProof="0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>
                <a:latin typeface="Calibri Light" panose="020F0302020204030204" pitchFamily="34" charset="0"/>
              </a:defRPr>
            </a:lvl1pPr>
          </a:lstStyle>
          <a:p>
            <a:pPr>
              <a:defRPr/>
            </a:pPr>
            <a:fld id="{C3A5A597-CA98-43DC-8E18-EB322DDCE446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1248466"/>
      </p:ext>
    </p:extLst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5401" y="1052513"/>
            <a:ext cx="9649073" cy="5689600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40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</a:defRPr>
            </a:lvl1pPr>
            <a:lvl2pPr marL="557213" indent="-214313">
              <a:buFont typeface="Arial" panose="020B0604020202020204" pitchFamily="34" charset="0"/>
              <a:buChar char="•"/>
              <a:defRPr sz="1500"/>
            </a:lvl2pPr>
          </a:lstStyle>
          <a:p>
            <a:pPr lvl="0"/>
            <a:r>
              <a:rPr lang="en-US" noProof="0" dirty="0"/>
              <a:t>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pPr>
              <a:defRPr/>
            </a:pPr>
            <a:fld id="{D42D046B-9B48-43E5-9FA7-F1852605721D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09536" y="188641"/>
            <a:ext cx="15664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3200" b="0" noProof="0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Solution</a:t>
            </a:r>
          </a:p>
        </p:txBody>
      </p:sp>
    </p:spTree>
    <p:extLst>
      <p:ext uri="{BB962C8B-B14F-4D97-AF65-F5344CB8AC3E}">
        <p14:creationId xmlns:p14="http://schemas.microsoft.com/office/powerpoint/2010/main" val="2324495751"/>
      </p:ext>
    </p:extLst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 b="0"/>
            </a:lvl1pPr>
          </a:lstStyle>
          <a:p>
            <a:r>
              <a:rPr lang="en-US"/>
              <a:t>Click to edit Master title style</a:t>
            </a:r>
            <a:endParaRPr lang="fr-CH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H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H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B40DE49-4246-4011-B964-D654E5D2EC1B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68445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en-US" dirty="0"/>
              <a:t>Click to edit Master title style</a:t>
            </a:r>
            <a:endParaRPr lang="fr-CH" dirty="0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A0E906B-EEDA-48BE-9AED-19AEAF4AB5F8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5261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12C9490-29B1-450A-A54A-1A528E3E45A2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88685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CH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H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63F11B8-A34A-4C5B-A5FD-CF5C34B1A0D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95524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" y="104775"/>
            <a:ext cx="12020551" cy="6286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CH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711200" y="1036638"/>
            <a:ext cx="5427133" cy="582136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H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6341533" y="1036638"/>
            <a:ext cx="5429251" cy="5821362"/>
          </a:xfrm>
        </p:spPr>
        <p:txBody>
          <a:bodyPr/>
          <a:lstStyle/>
          <a:p>
            <a:pPr lvl="0"/>
            <a:r>
              <a:rPr lang="en-US" noProof="0"/>
              <a:t>Click icon to add online image</a:t>
            </a:r>
            <a:endParaRPr lang="fr-CH" noProof="0"/>
          </a:p>
        </p:txBody>
      </p:sp>
    </p:spTree>
    <p:extLst>
      <p:ext uri="{BB962C8B-B14F-4D97-AF65-F5344CB8AC3E}">
        <p14:creationId xmlns:p14="http://schemas.microsoft.com/office/powerpoint/2010/main" val="4203993912"/>
      </p:ext>
    </p:extLst>
  </p:cSld>
  <p:clrMapOvr>
    <a:masterClrMapping/>
  </p:clrMapOvr>
  <p:transition/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hart">
  <p:cSld name="Title, Text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" y="104775"/>
            <a:ext cx="12020551" cy="6286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CH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711200" y="1036638"/>
            <a:ext cx="5427133" cy="582136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H"/>
          </a:p>
        </p:txBody>
      </p:sp>
      <p:sp>
        <p:nvSpPr>
          <p:cNvPr id="4" name="Chart Placeholder 3"/>
          <p:cNvSpPr>
            <a:spLocks noGrp="1"/>
          </p:cNvSpPr>
          <p:nvPr>
            <p:ph type="chart" sz="half" idx="2"/>
          </p:nvPr>
        </p:nvSpPr>
        <p:spPr>
          <a:xfrm>
            <a:off x="6341533" y="1036638"/>
            <a:ext cx="5429251" cy="5821362"/>
          </a:xfrm>
        </p:spPr>
        <p:txBody>
          <a:bodyPr/>
          <a:lstStyle/>
          <a:p>
            <a:pPr lvl="0"/>
            <a:r>
              <a:rPr lang="en-US" noProof="0"/>
              <a:t>Click icon to add chart</a:t>
            </a:r>
            <a:endParaRPr lang="fr-CH" noProof="0"/>
          </a:p>
        </p:txBody>
      </p:sp>
    </p:spTree>
    <p:extLst>
      <p:ext uri="{BB962C8B-B14F-4D97-AF65-F5344CB8AC3E}">
        <p14:creationId xmlns:p14="http://schemas.microsoft.com/office/powerpoint/2010/main" val="1428040264"/>
      </p:ext>
    </p:extLst>
  </p:cSld>
  <p:clrMapOvr>
    <a:masterClrMapping/>
  </p:clrMapOvr>
  <p:transition/>
  <p:hf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43936" y="0"/>
            <a:ext cx="11713633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39185" y="1052513"/>
            <a:ext cx="10105288" cy="568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273412" name="Rectangle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1377086" y="6597650"/>
            <a:ext cx="814916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050">
                <a:solidFill>
                  <a:schemeClr val="tx1"/>
                </a:solidFill>
                <a:latin typeface="+mj-lt"/>
                <a:cs typeface="+mn-cs"/>
              </a:defRPr>
            </a:lvl1pPr>
          </a:lstStyle>
          <a:p>
            <a:pPr>
              <a:defRPr/>
            </a:pPr>
            <a:fld id="{D42D046B-9B48-43E5-9FA7-F1852605721D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38319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</p:sldLayoutIdLst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 b="0">
          <a:solidFill>
            <a:srgbClr val="0099CC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2700" b="1">
          <a:solidFill>
            <a:srgbClr val="0099CC"/>
          </a:solidFill>
          <a:latin typeface="Calibri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2700" b="1">
          <a:solidFill>
            <a:srgbClr val="0099CC"/>
          </a:solidFill>
          <a:latin typeface="Calibri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2700" b="1">
          <a:solidFill>
            <a:srgbClr val="0099CC"/>
          </a:solidFill>
          <a:latin typeface="Calibri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2700" b="1">
          <a:solidFill>
            <a:srgbClr val="0099CC"/>
          </a:solidFill>
          <a:latin typeface="Calibri" pitchFamily="34" charset="0"/>
        </a:defRPr>
      </a:lvl5pPr>
      <a:lvl6pPr marL="342900" algn="ctr" rtl="0" eaLnBrk="1" fontAlgn="base" hangingPunct="1">
        <a:spcBef>
          <a:spcPct val="0"/>
        </a:spcBef>
        <a:spcAft>
          <a:spcPct val="0"/>
        </a:spcAft>
        <a:defRPr sz="2700" b="1">
          <a:solidFill>
            <a:srgbClr val="0099CC"/>
          </a:solidFill>
          <a:latin typeface="Calibri" pitchFamily="34" charset="0"/>
        </a:defRPr>
      </a:lvl6pPr>
      <a:lvl7pPr marL="685800" algn="ctr" rtl="0" eaLnBrk="1" fontAlgn="base" hangingPunct="1">
        <a:spcBef>
          <a:spcPct val="0"/>
        </a:spcBef>
        <a:spcAft>
          <a:spcPct val="0"/>
        </a:spcAft>
        <a:defRPr sz="2700" b="1">
          <a:solidFill>
            <a:srgbClr val="0099CC"/>
          </a:solidFill>
          <a:latin typeface="Calibri" pitchFamily="34" charset="0"/>
        </a:defRPr>
      </a:lvl7pPr>
      <a:lvl8pPr marL="1028700" algn="ctr" rtl="0" eaLnBrk="1" fontAlgn="base" hangingPunct="1">
        <a:spcBef>
          <a:spcPct val="0"/>
        </a:spcBef>
        <a:spcAft>
          <a:spcPct val="0"/>
        </a:spcAft>
        <a:defRPr sz="2700" b="1">
          <a:solidFill>
            <a:srgbClr val="0099CC"/>
          </a:solidFill>
          <a:latin typeface="Calibri" pitchFamily="34" charset="0"/>
        </a:defRPr>
      </a:lvl8pPr>
      <a:lvl9pPr marL="1371600" algn="ctr" rtl="0" eaLnBrk="1" fontAlgn="base" hangingPunct="1">
        <a:spcBef>
          <a:spcPct val="0"/>
        </a:spcBef>
        <a:spcAft>
          <a:spcPct val="0"/>
        </a:spcAft>
        <a:defRPr sz="2700" b="1">
          <a:solidFill>
            <a:srgbClr val="0099CC"/>
          </a:solidFill>
          <a:latin typeface="Calibri" pitchFamily="34" charset="0"/>
        </a:defRPr>
      </a:lvl9pPr>
    </p:titleStyle>
    <p:bodyStyle>
      <a:lvl1pPr marL="0" indent="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None/>
        <a:defRPr sz="2400">
          <a:solidFill>
            <a:schemeClr val="tx1">
              <a:lumMod val="95000"/>
              <a:lumOff val="5000"/>
            </a:schemeClr>
          </a:solidFill>
          <a:latin typeface="Calibri Light" panose="020F0302020204030204" pitchFamily="34" charset="0"/>
          <a:ea typeface="+mn-ea"/>
          <a:cs typeface="+mn-cs"/>
        </a:defRPr>
      </a:lvl1pPr>
      <a:lvl2pPr marL="342900" indent="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None/>
        <a:defRPr sz="2400">
          <a:solidFill>
            <a:schemeClr val="tx1">
              <a:lumMod val="95000"/>
              <a:lumOff val="5000"/>
            </a:schemeClr>
          </a:solidFill>
          <a:latin typeface="Calibri Light" panose="020F0302020204030204" pitchFamily="34" charset="0"/>
        </a:defRPr>
      </a:lvl2pPr>
      <a:lvl3pPr marL="685800" indent="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None/>
        <a:defRPr sz="1800">
          <a:solidFill>
            <a:schemeClr val="tx1">
              <a:lumMod val="95000"/>
              <a:lumOff val="5000"/>
            </a:schemeClr>
          </a:solidFill>
          <a:latin typeface="Calibri Light" panose="020F0302020204030204" pitchFamily="34" charset="0"/>
        </a:defRPr>
      </a:lvl3pPr>
      <a:lvl4pPr marL="1200150" indent="-17145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Blip>
          <a:blip r:embed="rId11"/>
        </a:buBlip>
        <a:defRPr sz="1600">
          <a:solidFill>
            <a:schemeClr val="tx1">
              <a:lumMod val="95000"/>
              <a:lumOff val="5000"/>
            </a:schemeClr>
          </a:solidFill>
          <a:latin typeface="Calibri Light" panose="020F0302020204030204" pitchFamily="34" charset="0"/>
        </a:defRPr>
      </a:lvl4pPr>
      <a:lvl5pPr marL="1543050" indent="-17145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Blip>
          <a:blip r:embed="rId11"/>
        </a:buBlip>
        <a:defRPr sz="1600">
          <a:solidFill>
            <a:schemeClr val="tx1">
              <a:lumMod val="95000"/>
              <a:lumOff val="5000"/>
            </a:schemeClr>
          </a:solidFill>
          <a:latin typeface="Calibri Light" panose="020F0302020204030204" pitchFamily="34" charset="0"/>
        </a:defRPr>
      </a:lvl5pPr>
      <a:lvl6pPr marL="1885950" indent="-17145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Blip>
          <a:blip r:embed="rId11"/>
        </a:buBlip>
        <a:defRPr sz="1050">
          <a:solidFill>
            <a:srgbClr val="5F5F5F"/>
          </a:solidFill>
          <a:latin typeface="+mn-lt"/>
        </a:defRPr>
      </a:lvl6pPr>
      <a:lvl7pPr marL="2228850" indent="-17145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Blip>
          <a:blip r:embed="rId11"/>
        </a:buBlip>
        <a:defRPr sz="1050">
          <a:solidFill>
            <a:srgbClr val="5F5F5F"/>
          </a:solidFill>
          <a:latin typeface="+mn-lt"/>
        </a:defRPr>
      </a:lvl7pPr>
      <a:lvl8pPr marL="2571750" indent="-17145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Blip>
          <a:blip r:embed="rId11"/>
        </a:buBlip>
        <a:defRPr sz="1050">
          <a:solidFill>
            <a:srgbClr val="5F5F5F"/>
          </a:solidFill>
          <a:latin typeface="+mn-lt"/>
        </a:defRPr>
      </a:lvl8pPr>
      <a:lvl9pPr marL="2914650" indent="-17145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Blip>
          <a:blip r:embed="rId11"/>
        </a:buBlip>
        <a:defRPr sz="1050">
          <a:solidFill>
            <a:srgbClr val="5F5F5F"/>
          </a:solidFill>
          <a:latin typeface="+mn-lt"/>
        </a:defRPr>
      </a:lvl9pPr>
    </p:bodyStyle>
    <p:otherStyle>
      <a:defPPr>
        <a:defRPr lang="fr-FR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emf"/><Relationship Id="rId2" Type="http://schemas.openxmlformats.org/officeDocument/2006/relationships/tags" Target="../tags/tag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1.bin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3.png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6" Type="http://schemas.openxmlformats.org/officeDocument/2006/relationships/tags" Target="../tags/tag11.xml"/><Relationship Id="rId11" Type="http://schemas.openxmlformats.org/officeDocument/2006/relationships/image" Target="../media/image140.png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3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.xml"/><Relationship Id="rId4" Type="http://schemas.openxmlformats.org/officeDocument/2006/relationships/image" Target="../media/image24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0.xml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1.xml"/><Relationship Id="rId5" Type="http://schemas.openxmlformats.org/officeDocument/2006/relationships/image" Target="../media/image30.png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2.xml"/><Relationship Id="rId4" Type="http://schemas.openxmlformats.org/officeDocument/2006/relationships/hyperlink" Target="https://www.random.org/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3.xml"/><Relationship Id="rId4" Type="http://schemas.openxmlformats.org/officeDocument/2006/relationships/image" Target="../media/image30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notesSlide" Target="../notesSlides/notesSlide20.xml"/><Relationship Id="rId7" Type="http://schemas.openxmlformats.org/officeDocument/2006/relationships/image" Target="../media/image3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4.xml"/><Relationship Id="rId6" Type="http://schemas.openxmlformats.org/officeDocument/2006/relationships/image" Target="../media/image32.png"/><Relationship Id="rId5" Type="http://schemas.openxmlformats.org/officeDocument/2006/relationships/image" Target="../media/image35.png"/><Relationship Id="rId10" Type="http://schemas.openxmlformats.org/officeDocument/2006/relationships/image" Target="../media/image38.png"/><Relationship Id="rId4" Type="http://schemas.openxmlformats.org/officeDocument/2006/relationships/image" Target="../media/image34.png"/><Relationship Id="rId9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25.xml"/><Relationship Id="rId4" Type="http://schemas.openxmlformats.org/officeDocument/2006/relationships/image" Target="../media/image3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6.xml"/><Relationship Id="rId6" Type="http://schemas.openxmlformats.org/officeDocument/2006/relationships/image" Target="../media/image42.png"/><Relationship Id="rId5" Type="http://schemas.openxmlformats.org/officeDocument/2006/relationships/image" Target="../media/image40.png"/><Relationship Id="rId4" Type="http://schemas.openxmlformats.org/officeDocument/2006/relationships/image" Target="../media/image4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7.xml"/><Relationship Id="rId4" Type="http://schemas.openxmlformats.org/officeDocument/2006/relationships/image" Target="../media/image44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28.xml"/><Relationship Id="rId4" Type="http://schemas.openxmlformats.org/officeDocument/2006/relationships/image" Target="../media/image4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6" Type="http://schemas.openxmlformats.org/officeDocument/2006/relationships/image" Target="../media/image48.png"/><Relationship Id="rId5" Type="http://schemas.openxmlformats.org/officeDocument/2006/relationships/tags" Target="../tags/tag30.xml"/><Relationship Id="rId4" Type="http://schemas.openxmlformats.org/officeDocument/2006/relationships/image" Target="../media/image4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2.xml"/><Relationship Id="rId1" Type="http://schemas.openxmlformats.org/officeDocument/2006/relationships/tags" Target="../tags/tag31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2.png"/><Relationship Id="rId2" Type="http://schemas.openxmlformats.org/officeDocument/2006/relationships/tags" Target="../tags/tag34.xml"/><Relationship Id="rId1" Type="http://schemas.openxmlformats.org/officeDocument/2006/relationships/tags" Target="../tags/tag33.xml"/><Relationship Id="rId6" Type="http://schemas.openxmlformats.org/officeDocument/2006/relationships/image" Target="../media/image57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3.png"/><Relationship Id="rId7" Type="http://schemas.openxmlformats.org/officeDocument/2006/relationships/image" Target="../media/image5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5" Type="http://schemas.openxmlformats.org/officeDocument/2006/relationships/image" Target="../media/image530.png"/><Relationship Id="rId4" Type="http://schemas.openxmlformats.org/officeDocument/2006/relationships/customXml" Target="../ink/ink1.xml"/><Relationship Id="rId9" Type="http://schemas.openxmlformats.org/officeDocument/2006/relationships/image" Target="../media/image5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3.png"/><Relationship Id="rId12" Type="http://schemas.openxmlformats.org/officeDocument/2006/relationships/image" Target="../media/image68.png"/><Relationship Id="rId2" Type="http://schemas.openxmlformats.org/officeDocument/2006/relationships/tags" Target="../tags/tag36.xml"/><Relationship Id="rId1" Type="http://schemas.openxmlformats.org/officeDocument/2006/relationships/tags" Target="../tags/tag35.xml"/><Relationship Id="rId6" Type="http://schemas.openxmlformats.org/officeDocument/2006/relationships/image" Target="../media/image60.png"/><Relationship Id="rId5" Type="http://schemas.openxmlformats.org/officeDocument/2006/relationships/tags" Target="../tags/tag36.xml"/><Relationship Id="rId4" Type="http://schemas.openxmlformats.org/officeDocument/2006/relationships/image" Target="../media/image5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6" Type="http://schemas.openxmlformats.org/officeDocument/2006/relationships/image" Target="../media/image53.png"/><Relationship Id="rId5" Type="http://schemas.openxmlformats.org/officeDocument/2006/relationships/image" Target="../media/image63.png"/><Relationship Id="rId10" Type="http://schemas.openxmlformats.org/officeDocument/2006/relationships/image" Target="../media/image64.png"/><Relationship Id="rId4" Type="http://schemas.openxmlformats.org/officeDocument/2006/relationships/image" Target="../media/image62.png"/><Relationship Id="rId9" Type="http://schemas.openxmlformats.org/officeDocument/2006/relationships/image" Target="../media/image7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5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7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7" Type="http://schemas.openxmlformats.org/officeDocument/2006/relationships/image" Target="../media/image7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9.xml"/><Relationship Id="rId6" Type="http://schemas.openxmlformats.org/officeDocument/2006/relationships/image" Target="../media/image74.png"/><Relationship Id="rId5" Type="http://schemas.openxmlformats.org/officeDocument/2006/relationships/image" Target="../media/image53.png"/><Relationship Id="rId4" Type="http://schemas.openxmlformats.org/officeDocument/2006/relationships/image" Target="../media/image7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0.emf"/><Relationship Id="rId3" Type="http://schemas.openxmlformats.org/officeDocument/2006/relationships/image" Target="../media/image53.png"/><Relationship Id="rId12" Type="http://schemas.openxmlformats.org/officeDocument/2006/relationships/customXml" Target="../ink/ink4.xml"/><Relationship Id="rId17" Type="http://schemas.openxmlformats.org/officeDocument/2006/relationships/image" Target="../media/image82.emf"/><Relationship Id="rId2" Type="http://schemas.openxmlformats.org/officeDocument/2006/relationships/image" Target="../media/image76.png"/><Relationship Id="rId16" Type="http://schemas.openxmlformats.org/officeDocument/2006/relationships/customXml" Target="../ink/ink6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.xml"/><Relationship Id="rId11" Type="http://schemas.openxmlformats.org/officeDocument/2006/relationships/image" Target="../media/image79.emf"/><Relationship Id="rId5" Type="http://schemas.openxmlformats.org/officeDocument/2006/relationships/image" Target="../media/image78.png"/><Relationship Id="rId15" Type="http://schemas.openxmlformats.org/officeDocument/2006/relationships/image" Target="../media/image81.emf"/><Relationship Id="rId4" Type="http://schemas.openxmlformats.org/officeDocument/2006/relationships/image" Target="../media/image77.png"/><Relationship Id="rId14" Type="http://schemas.openxmlformats.org/officeDocument/2006/relationships/customXml" Target="../ink/ink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820.png"/><Relationship Id="rId2" Type="http://schemas.openxmlformats.org/officeDocument/2006/relationships/tags" Target="../tags/tag41.xml"/><Relationship Id="rId1" Type="http://schemas.openxmlformats.org/officeDocument/2006/relationships/tags" Target="../tags/tag40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tags" Target="../tags/tag4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2.xml"/><Relationship Id="rId4" Type="http://schemas.openxmlformats.org/officeDocument/2006/relationships/image" Target="../media/image8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1.png"/><Relationship Id="rId4" Type="http://schemas.openxmlformats.org/officeDocument/2006/relationships/image" Target="../media/image88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82.png"/><Relationship Id="rId7" Type="http://schemas.openxmlformats.org/officeDocument/2006/relationships/customXml" Target="../ink/ink8.xml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5" Type="http://schemas.openxmlformats.org/officeDocument/2006/relationships/customXml" Target="../ink/ink7.xml"/><Relationship Id="rId10" Type="http://schemas.openxmlformats.org/officeDocument/2006/relationships/image" Target="../media/image96.png"/><Relationship Id="rId4" Type="http://schemas.openxmlformats.org/officeDocument/2006/relationships/image" Target="../media/image93.png"/><Relationship Id="rId9" Type="http://schemas.openxmlformats.org/officeDocument/2006/relationships/customXml" Target="../ink/ink9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43.xml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4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01.png"/><Relationship Id="rId2" Type="http://schemas.openxmlformats.org/officeDocument/2006/relationships/tags" Target="../tags/tag45.xml"/><Relationship Id="rId1" Type="http://schemas.openxmlformats.org/officeDocument/2006/relationships/tags" Target="../tags/tag44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870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960.png"/><Relationship Id="rId2" Type="http://schemas.openxmlformats.org/officeDocument/2006/relationships/tags" Target="../tags/tag47.xml"/><Relationship Id="rId1" Type="http://schemas.openxmlformats.org/officeDocument/2006/relationships/tags" Target="../tags/tag46.xml"/><Relationship Id="rId6" Type="http://schemas.openxmlformats.org/officeDocument/2006/relationships/image" Target="../media/image950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48.xml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9.xml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0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1.xml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2.xml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17.png"/><Relationship Id="rId2" Type="http://schemas.openxmlformats.org/officeDocument/2006/relationships/tags" Target="../tags/tag54.xml"/><Relationship Id="rId1" Type="http://schemas.openxmlformats.org/officeDocument/2006/relationships/tags" Target="../tags/tag53.xml"/><Relationship Id="rId6" Type="http://schemas.openxmlformats.org/officeDocument/2006/relationships/image" Target="../media/image116.png"/><Relationship Id="rId5" Type="http://schemas.openxmlformats.org/officeDocument/2006/relationships/tags" Target="../tags/tag54.xml"/><Relationship Id="rId4" Type="http://schemas.openxmlformats.org/officeDocument/2006/relationships/image" Target="../media/image1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030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0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22.png"/><Relationship Id="rId2" Type="http://schemas.openxmlformats.org/officeDocument/2006/relationships/tags" Target="../tags/tag56.xml"/><Relationship Id="rId1" Type="http://schemas.openxmlformats.org/officeDocument/2006/relationships/tags" Target="../tags/tag55.xml"/><Relationship Id="rId6" Type="http://schemas.openxmlformats.org/officeDocument/2006/relationships/image" Target="../media/image121.png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0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58.xml"/><Relationship Id="rId1" Type="http://schemas.openxmlformats.org/officeDocument/2006/relationships/tags" Target="../tags/tag57.xml"/><Relationship Id="rId4" Type="http://schemas.openxmlformats.org/officeDocument/2006/relationships/image" Target="../media/image124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050"/>
          <p:cNvSpPr>
            <a:spLocks noGrp="1" noChangeArrowheads="1"/>
          </p:cNvSpPr>
          <p:nvPr>
            <p:ph type="ctrTitle"/>
          </p:nvPr>
        </p:nvSpPr>
        <p:spPr>
          <a:xfrm>
            <a:off x="914400" y="1569318"/>
            <a:ext cx="10363200" cy="1470025"/>
          </a:xfrm>
          <a:noFill/>
        </p:spPr>
        <p:txBody>
          <a:bodyPr/>
          <a:lstStyle/>
          <a:p>
            <a:pPr eaLnBrk="1" hangingPunct="1"/>
            <a:r>
              <a:rPr lang="en-GB" sz="4800" dirty="0"/>
              <a:t>Simulation</a:t>
            </a:r>
          </a:p>
        </p:txBody>
      </p:sp>
      <p:sp>
        <p:nvSpPr>
          <p:cNvPr id="1028" name="Rectangle 2051"/>
          <p:cNvSpPr>
            <a:spLocks noGrp="1" noChangeArrowheads="1"/>
          </p:cNvSpPr>
          <p:nvPr>
            <p:ph type="subTitle" idx="1"/>
          </p:nvPr>
        </p:nvSpPr>
        <p:spPr>
          <a:xfrm>
            <a:off x="914400" y="3640974"/>
            <a:ext cx="6084916" cy="1752600"/>
          </a:xfrm>
          <a:noFill/>
        </p:spPr>
        <p:txBody>
          <a:bodyPr/>
          <a:lstStyle/>
          <a:p>
            <a:pPr eaLnBrk="1" hangingPunct="1"/>
            <a:r>
              <a:rPr lang="en-GB" sz="2400" dirty="0"/>
              <a:t>Where  real stuff starts</a:t>
            </a:r>
          </a:p>
          <a:p>
            <a:pPr eaLnBrk="1" hangingPunct="1"/>
            <a:endParaRPr lang="en-GB" sz="2400" dirty="0"/>
          </a:p>
          <a:p>
            <a:pPr eaLnBrk="1" hangingPunct="1"/>
            <a:endParaRPr lang="en-GB" sz="2400" dirty="0"/>
          </a:p>
          <a:p>
            <a:pPr eaLnBrk="1" hangingPunct="1"/>
            <a:r>
              <a:rPr lang="en-GB" sz="2400" dirty="0"/>
              <a:t>Jean-Yves Le Boudec</a:t>
            </a:r>
          </a:p>
          <a:p>
            <a:pPr eaLnBrk="1" hangingPunct="1"/>
            <a:r>
              <a:rPr lang="en-GB" sz="2400" dirty="0"/>
              <a:t>2021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F7C9D96D-26C0-43EC-B9D3-249939157ABE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  <p:graphicFrame>
        <p:nvGraphicFramePr>
          <p:cNvPr id="1026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2897413"/>
              </p:ext>
            </p:extLst>
          </p:nvPr>
        </p:nvGraphicFramePr>
        <p:xfrm>
          <a:off x="4762587" y="686031"/>
          <a:ext cx="4652962" cy="406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74" name="Acrobat Document" r:id="rId5" imgW="17392528" imgH="15192169" progId="AcroExch.Document.7">
                  <p:embed/>
                </p:oleObj>
              </mc:Choice>
              <mc:Fallback>
                <p:oleObj name="Acrobat Document" r:id="rId5" imgW="17392528" imgH="15192169" progId="AcroExch.Document.7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62587" y="686031"/>
                        <a:ext cx="4652962" cy="4064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Image 29">
            <a:extLst>
              <a:ext uri="{FF2B5EF4-FFF2-40B4-BE49-F238E27FC236}">
                <a16:creationId xmlns:a16="http://schemas.microsoft.com/office/drawing/2014/main" id="{EAFFA993-0BC0-4352-B4B1-FC5A06D6642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7041" y="522986"/>
            <a:ext cx="1963343" cy="704072"/>
          </a:xfrm>
          <a:prstGeom prst="rect">
            <a:avLst/>
          </a:prstGeom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2177498368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Classical Cases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243" name="Rectangle 3"/>
              <p:cNvSpPr>
                <a:spLocks noGrp="1" noChangeArrowheads="1"/>
              </p:cNvSpPr>
              <p:nvPr>
                <p:ph idx="1"/>
              </p:nvPr>
            </p:nvSpPr>
            <p:spPr/>
            <p:txBody>
              <a:bodyPr/>
              <a:lstStyle/>
              <a:p>
                <a:pPr eaLnBrk="1" hangingPunct="1"/>
                <a:r>
                  <a:rPr lang="en-US" dirty="0"/>
                  <a:t>Markov models</a:t>
                </a:r>
              </a:p>
              <a:p>
                <a:pPr lvl="1"/>
                <a:r>
                  <a:rPr lang="en-US" b="1" dirty="0"/>
                  <a:t>Definition: </a:t>
                </a:r>
                <a:r>
                  <a:rPr lang="en-US" dirty="0"/>
                  <a:t>State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i="1" baseline="-25000" dirty="0" err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 is sufficient to draw the future of the simulation  -- Common case for all simulations</a:t>
                </a:r>
              </a:p>
              <a:p>
                <a:pPr eaLnBrk="1" hangingPunct="1"/>
                <a:r>
                  <a:rPr lang="en-US" dirty="0"/>
                  <a:t>For a Markov model, over a discrete state space</a:t>
                </a:r>
              </a:p>
              <a:p>
                <a:pPr lvl="1"/>
                <a:r>
                  <a:rPr lang="en-US" dirty="0"/>
                  <a:t>If you run the simulation long enough it will either walk to infinity (unstable) or converge to a stationary regime </a:t>
                </a:r>
              </a:p>
              <a:p>
                <a:pPr marL="914400" lvl="2"/>
                <a:r>
                  <a:rPr lang="en-US" dirty="0"/>
                  <a:t>Ex: queue with </a:t>
                </a:r>
                <a:r>
                  <a:rPr lang="en-US" dirty="0">
                    <a:latin typeface="Symbol" pitchFamily="18" charset="2"/>
                    <a:sym typeface="Symbol" pitchFamily="18" charset="2"/>
                  </a:rPr>
                  <a:t></a:t>
                </a:r>
                <a:r>
                  <a:rPr lang="en-US" dirty="0"/>
                  <a:t> &gt;1: unstable </a:t>
                </a:r>
              </a:p>
              <a:p>
                <a:pPr marL="914400" lvl="2"/>
                <a:r>
                  <a:rPr lang="en-US" dirty="0"/>
                  <a:t>queue with </a:t>
                </a:r>
                <a:r>
                  <a:rPr lang="en-US" dirty="0">
                    <a:latin typeface="Symbol" pitchFamily="18" charset="2"/>
                    <a:sym typeface="Symbol" pitchFamily="18" charset="2"/>
                  </a:rPr>
                  <a:t></a:t>
                </a:r>
                <a:r>
                  <a:rPr lang="en-US" dirty="0"/>
                  <a:t> &lt;1: becomes stationary after transient</a:t>
                </a:r>
              </a:p>
              <a:p>
                <a:pPr lvl="1"/>
                <a:r>
                  <a:rPr lang="en-US" dirty="0"/>
                  <a:t>If the state space is strongly connected (any state can be reached from any state) then there is 0 or 1 stationary regime</a:t>
                </a:r>
              </a:p>
              <a:p>
                <a:pPr marL="914400" lvl="2"/>
                <a:r>
                  <a:rPr lang="en-US" dirty="0"/>
                  <a:t>Ex: queue</a:t>
                </a:r>
              </a:p>
              <a:p>
                <a:pPr lvl="1"/>
                <a:r>
                  <a:rPr lang="en-US" dirty="0"/>
                  <a:t>Else, there may be several distinct stationary regimes </a:t>
                </a:r>
              </a:p>
              <a:p>
                <a:pPr marL="914400" lvl="2"/>
                <a:r>
                  <a:rPr lang="en-US" dirty="0"/>
                  <a:t>Ex: system with failure modes</a:t>
                </a:r>
              </a:p>
            </p:txBody>
          </p:sp>
        </mc:Choice>
        <mc:Fallback xmlns="">
          <p:sp>
            <p:nvSpPr>
              <p:cNvPr id="10243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969" t="-857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C3A5A597-CA98-43DC-8E18-EB322DDCE446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593952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Stationarity and Transience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/>
              <a:t>Knowing whether a model has a stationary regime is sometimes a hard problem</a:t>
            </a:r>
          </a:p>
          <a:p>
            <a:pPr lvl="1"/>
            <a:r>
              <a:rPr lang="en-US" dirty="0"/>
              <a:t>	We will see important models where this is solved</a:t>
            </a:r>
          </a:p>
          <a:p>
            <a:pPr lvl="1"/>
            <a:r>
              <a:rPr lang="en-US" dirty="0"/>
              <a:t>	Ex: some queuing systems</a:t>
            </a:r>
            <a:br>
              <a:rPr lang="en-US" dirty="0"/>
            </a:br>
            <a:r>
              <a:rPr lang="en-US" dirty="0"/>
              <a:t>	Ex: time series models</a:t>
            </a:r>
          </a:p>
          <a:p>
            <a:pPr eaLnBrk="1" hangingPunct="1"/>
            <a:r>
              <a:rPr lang="en-US" dirty="0">
                <a:solidFill>
                  <a:srgbClr val="FF0000"/>
                </a:solidFill>
              </a:rPr>
              <a:t>Reasoning about your system may give you indications</a:t>
            </a:r>
          </a:p>
          <a:p>
            <a:pPr lvl="1"/>
            <a:r>
              <a:rPr lang="en-US" dirty="0"/>
              <a:t>	Do you expect growth ? </a:t>
            </a:r>
          </a:p>
          <a:p>
            <a:pPr lvl="1"/>
            <a:r>
              <a:rPr lang="en-US" dirty="0"/>
              <a:t>	Do you expect seasonality ?</a:t>
            </a:r>
          </a:p>
          <a:p>
            <a:pPr eaLnBrk="1" hangingPunct="1"/>
            <a:r>
              <a:rPr lang="en-US" dirty="0"/>
              <a:t>Once you believe your model is stationary, </a:t>
            </a:r>
            <a:r>
              <a:rPr lang="en-US" dirty="0">
                <a:solidFill>
                  <a:srgbClr val="FF0000"/>
                </a:solidFill>
              </a:rPr>
              <a:t>you should handle transients</a:t>
            </a:r>
            <a:r>
              <a:rPr lang="en-US" dirty="0"/>
              <a:t> in order to eliminate the impact of initial conditions</a:t>
            </a:r>
          </a:p>
          <a:p>
            <a:pPr lvl="2"/>
            <a:r>
              <a:rPr lang="en-US" dirty="0"/>
              <a:t>Remove (how ? Look at your output and guess)</a:t>
            </a:r>
          </a:p>
          <a:p>
            <a:pPr lvl="2"/>
            <a:r>
              <a:rPr lang="en-US" dirty="0"/>
              <a:t>Sometimes it is possible to avoid transients at all (perfect simulation – see later “Importance of the View Point”)</a:t>
            </a:r>
          </a:p>
          <a:p>
            <a:pPr eaLnBrk="1" hangingPunct="1"/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C3A5A597-CA98-43DC-8E18-EB322DDCE446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518376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CH"/>
              <a:t>Typical Reasons For Non Stationarity</a:t>
            </a:r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/>
              <a:t>Obvious dependency on time</a:t>
            </a:r>
          </a:p>
          <a:p>
            <a:pPr lvl="2"/>
            <a:r>
              <a:rPr lang="en-US" dirty="0"/>
              <a:t>Seasonality, growth</a:t>
            </a:r>
          </a:p>
          <a:p>
            <a:pPr lvl="2"/>
            <a:r>
              <a:rPr lang="en-US" dirty="0"/>
              <a:t>Can be ignored at small time scale (minute)</a:t>
            </a:r>
          </a:p>
          <a:p>
            <a:pPr eaLnBrk="1" hangingPunct="1"/>
            <a:r>
              <a:rPr lang="en-US" dirty="0"/>
              <a:t>Non Stability: Explosion</a:t>
            </a:r>
          </a:p>
          <a:p>
            <a:pPr lvl="2"/>
            <a:r>
              <a:rPr lang="en-US" dirty="0"/>
              <a:t>Queue with utilization factor &gt;1</a:t>
            </a:r>
          </a:p>
          <a:p>
            <a:pPr eaLnBrk="1" hangingPunct="1"/>
            <a:r>
              <a:rPr lang="en-US" dirty="0"/>
              <a:t>Non Stability: Freezing Simulation </a:t>
            </a:r>
          </a:p>
          <a:p>
            <a:pPr lvl="2"/>
            <a:r>
              <a:rPr lang="en-US" dirty="0"/>
              <a:t>System becomes slower with time (</a:t>
            </a:r>
            <a:r>
              <a:rPr lang="en-US" dirty="0">
                <a:solidFill>
                  <a:srgbClr val="FF0000"/>
                </a:solidFill>
              </a:rPr>
              <a:t>aging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Typically because there are rare events of large impact (« Kings »)</a:t>
            </a:r>
            <a:br>
              <a:rPr lang="en-US" dirty="0"/>
            </a:br>
            <a:r>
              <a:rPr lang="en-US" dirty="0"/>
              <a:t>The longer the simulation, the larger the largest king</a:t>
            </a:r>
          </a:p>
          <a:p>
            <a:pPr lvl="2"/>
            <a:r>
              <a:rPr lang="en-US" dirty="0"/>
              <a:t>We’ll come back to this in the chapter « Importance of the View Point »</a:t>
            </a:r>
          </a:p>
          <a:p>
            <a:pPr lvl="1" eaLnBrk="1" hangingPunct="1">
              <a:buFont typeface="Wingdings" pitchFamily="2" charset="2"/>
              <a:buNone/>
            </a:pP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C3A5A597-CA98-43DC-8E18-EB322DDCE446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218280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PQuestion"/>
              <p:cNvSpPr>
                <a:spLocks noGrp="1"/>
              </p:cNvSpPr>
              <p:nvPr>
                <p:ph type="title"/>
              </p:nvPr>
            </p:nvSpPr>
            <p:spPr>
              <a:xfrm>
                <a:off x="343565" y="0"/>
                <a:ext cx="11065561" cy="1670858"/>
              </a:xfrm>
            </p:spPr>
            <p:txBody>
              <a:bodyPr/>
              <a:lstStyle/>
              <a:p>
                <a:r>
                  <a:rPr lang="en-US" sz="3200" dirty="0"/>
                  <a:t>The state of a simulation at time </a:t>
                </a:r>
                <a14:m>
                  <m:oMath xmlns:m="http://schemas.openxmlformats.org/officeDocument/2006/math">
                    <m:r>
                      <a:rPr lang="fr-CH" sz="3200" b="1" i="1">
                        <a:latin typeface="Cambria Math" panose="02040503050406030204" pitchFamily="18" charset="0"/>
                      </a:rPr>
                      <m:t>𝒕</m:t>
                    </m:r>
                    <m:r>
                      <a:rPr lang="fr-CH" sz="3200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fr-CH" sz="3200" b="1" i="1">
                        <a:latin typeface="Cambria Math" panose="02040503050406030204" pitchFamily="18" charset="0"/>
                      </a:rPr>
                      <m:t>𝟏</m:t>
                    </m:r>
                    <m:r>
                      <a:rPr lang="fr-CH" sz="3200" b="1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fr-CH" sz="3200" b="1" i="1">
                        <a:latin typeface="Cambria Math" panose="02040503050406030204" pitchFamily="18" charset="0"/>
                      </a:rPr>
                      <m:t>𝟐</m:t>
                    </m:r>
                    <m:r>
                      <a:rPr lang="fr-CH" sz="3200" b="1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fr-CH" sz="3200" b="1" i="1">
                        <a:latin typeface="Cambria Math" panose="02040503050406030204" pitchFamily="18" charset="0"/>
                      </a:rPr>
                      <m:t>𝟑</m:t>
                    </m:r>
                    <m:r>
                      <a:rPr lang="fr-CH" sz="3200" b="1" i="1">
                        <a:latin typeface="Cambria Math" panose="02040503050406030204" pitchFamily="18" charset="0"/>
                      </a:rPr>
                      <m:t>,…</m:t>
                    </m:r>
                  </m:oMath>
                </a14:m>
                <a:r>
                  <a:rPr lang="en-US" sz="3200" dirty="0"/>
                  <a:t> is drawn at random from a distribution F(). Is this a stationary simulation ?</a:t>
                </a:r>
              </a:p>
            </p:txBody>
          </p:sp>
        </mc:Choice>
        <mc:Fallback xmlns="">
          <p:sp>
            <p:nvSpPr>
              <p:cNvPr id="2" name="TPQuestion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43565" y="0"/>
                <a:ext cx="11065561" cy="1670858"/>
              </a:xfrm>
              <a:blipFill>
                <a:blip r:embed="rId5"/>
                <a:stretch>
                  <a:fillRect l="-1377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PAnswers"/>
              <p:cNvSpPr>
                <a:spLocks noGrp="1"/>
              </p:cNvSpPr>
              <p:nvPr>
                <p:ph idx="1"/>
                <p:custDataLst>
                  <p:tags r:id="rId2"/>
                </p:custDataLst>
              </p:nvPr>
            </p:nvSpPr>
            <p:spPr>
              <a:xfrm>
                <a:off x="480725" y="2481348"/>
                <a:ext cx="9433048" cy="4376651"/>
              </a:xfrm>
            </p:spPr>
            <p:txBody>
              <a:bodyPr>
                <a:normAutofit/>
              </a:bodyPr>
              <a:lstStyle/>
              <a:p>
                <a:pPr marL="457200" indent="-457200">
                  <a:spcAft>
                    <a:spcPts val="0"/>
                  </a:spcAft>
                  <a:buFont typeface="+mj-lt"/>
                  <a:buAutoNum type="alphaUcPeriod"/>
                </a:pPr>
                <a:r>
                  <a:rPr lang="en-US" dirty="0"/>
                  <a:t>Yes</a:t>
                </a:r>
              </a:p>
              <a:p>
                <a:pPr marL="457200" indent="-457200">
                  <a:spcAft>
                    <a:spcPts val="0"/>
                  </a:spcAft>
                  <a:buFont typeface="+mj-lt"/>
                  <a:buAutoNum type="alphaUcPeriod"/>
                </a:pPr>
                <a:r>
                  <a:rPr lang="en-US" dirty="0"/>
                  <a:t>It depends on the distribution </a:t>
                </a:r>
                <a14:m>
                  <m:oMath xmlns:m="http://schemas.openxmlformats.org/officeDocument/2006/math">
                    <m:r>
                      <a:rPr lang="fr-CH" b="0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fr-CH" b="0" i="1" smtClean="0">
                            <a:latin typeface="Cambria Math" panose="02040503050406030204" pitchFamily="18" charset="0"/>
                          </a:rPr>
                        </m:ctrlPr>
                      </m:dPr>
                      <m:e/>
                    </m:d>
                  </m:oMath>
                </a14:m>
                <a:endParaRPr lang="fr-CH" b="0" dirty="0"/>
              </a:p>
              <a:p>
                <a:pPr marL="457200" indent="-457200">
                  <a:spcAft>
                    <a:spcPts val="0"/>
                  </a:spcAft>
                  <a:buFont typeface="+mj-lt"/>
                  <a:buAutoNum type="alphaUcPeriod"/>
                </a:pPr>
                <a:r>
                  <a:rPr lang="en-US" dirty="0"/>
                  <a:t>It depends if the simulation terminates or not</a:t>
                </a:r>
              </a:p>
              <a:p>
                <a:pPr marL="457200" indent="-457200">
                  <a:spcAft>
                    <a:spcPts val="0"/>
                  </a:spcAft>
                  <a:buFont typeface="+mj-lt"/>
                  <a:buAutoNum type="alphaUcPeriod"/>
                </a:pPr>
                <a:r>
                  <a:rPr lang="en-US" dirty="0"/>
                  <a:t>No</a:t>
                </a:r>
              </a:p>
              <a:p>
                <a:pPr marL="457200" indent="-457200">
                  <a:spcAft>
                    <a:spcPts val="0"/>
                  </a:spcAft>
                  <a:buFont typeface="+mj-lt"/>
                  <a:buAutoNum type="alphaUcPeriod"/>
                </a:pPr>
                <a:r>
                  <a:rPr lang="en-US" dirty="0"/>
                  <a:t>I don’t know</a:t>
                </a:r>
              </a:p>
            </p:txBody>
          </p:sp>
        </mc:Choice>
        <mc:Fallback xmlns="">
          <p:sp>
            <p:nvSpPr>
              <p:cNvPr id="3" name="TPAnswers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  <p:custDataLst>
                  <p:tags r:id="rId6"/>
                </p:custDataLst>
              </p:nvPr>
            </p:nvSpPr>
            <p:spPr>
              <a:xfrm>
                <a:off x="480725" y="2481348"/>
                <a:ext cx="9433048" cy="4376651"/>
              </a:xfrm>
              <a:blipFill>
                <a:blip r:embed="rId7"/>
                <a:stretch>
                  <a:fillRect l="-1034" t="-1253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C3A5A597-CA98-43DC-8E18-EB322DDCE446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6925317" y="3206071"/>
            <a:ext cx="3503325" cy="2777611"/>
            <a:chOff x="5796170" y="188550"/>
            <a:chExt cx="3503325" cy="2777611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96170" y="188550"/>
              <a:ext cx="3503325" cy="243206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/>
                <p:cNvSpPr txBox="1"/>
                <p:nvPr/>
              </p:nvSpPr>
              <p:spPr>
                <a:xfrm>
                  <a:off x="6504232" y="2535274"/>
                  <a:ext cx="2460377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fr-CH" sz="1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H" sz="11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fr-CH" sz="11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a14:m>
                  <a:r>
                    <a:rPr lang="en-US" sz="1100" dirty="0">
                      <a:latin typeface="+mn-lt"/>
                    </a:rPr>
                    <a:t> is a sample drawn from the distribution </a:t>
                  </a:r>
                  <a14:m>
                    <m:oMath xmlns:m="http://schemas.openxmlformats.org/officeDocument/2006/math">
                      <m:r>
                        <a:rPr lang="fr-CH" sz="1100" i="1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fr-CH" sz="1100" i="1">
                          <a:latin typeface="Cambria Math" panose="02040503050406030204" pitchFamily="18" charset="0"/>
                        </a:rPr>
                        <m:t>(23, 100)</m:t>
                      </m:r>
                    </m:oMath>
                  </a14:m>
                  <a:endParaRPr lang="en-US" sz="1100" dirty="0"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6" name="TextBox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04232" y="2535274"/>
                  <a:ext cx="2460377" cy="430887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t="-1408" b="-845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custDataLst>
      <p:tags r:id="rId1"/>
    </p:custDataLst>
    <p:extLst>
      <p:ext uri="{BB962C8B-B14F-4D97-AF65-F5344CB8AC3E}">
        <p14:creationId xmlns:p14="http://schemas.microsoft.com/office/powerpoint/2010/main" val="15124766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2400" dirty="0"/>
                  <a:t>This simulation is stationary because</a:t>
                </a:r>
                <a:br>
                  <a:rPr lang="en-US" sz="2400" dirty="0"/>
                </a:br>
                <a:r>
                  <a:rPr lang="en-US" sz="2400" dirty="0"/>
                  <a:t>the joint distribution of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fr-CH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CH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CH" sz="2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CA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CH" sz="24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CA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CA" sz="2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CA" sz="2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fr-CH" sz="2400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fr-CH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CH" sz="2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CA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CH" sz="24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CA" sz="24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fr-CH" sz="2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fr-CH" sz="2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r>
                  <a:rPr lang="fr-CH" sz="2400" b="0" dirty="0"/>
                  <a:t> </a:t>
                </a:r>
              </a:p>
              <a:p>
                <a:r>
                  <a:rPr lang="en-US" sz="2400" dirty="0"/>
                  <a:t>is the same for all </a:t>
                </a:r>
                <a14:m>
                  <m:oMath xmlns:m="http://schemas.openxmlformats.org/officeDocument/2006/math">
                    <m:r>
                      <a:rPr lang="en-CA" sz="24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fr-CH" sz="2400" dirty="0"/>
                  <a:t> (and </a:t>
                </a:r>
                <a:r>
                  <a:rPr lang="fr-CH" sz="2400" dirty="0" err="1"/>
                  <a:t>is</a:t>
                </a:r>
                <a:r>
                  <a:rPr lang="fr-CH" sz="2400" dirty="0"/>
                  <a:t> </a:t>
                </a:r>
                <a:r>
                  <a:rPr lang="fr-CH" sz="2400" dirty="0" err="1"/>
                  <a:t>equal</a:t>
                </a:r>
                <a:r>
                  <a:rPr lang="fr-CH" sz="2400" dirty="0"/>
                  <a:t> to the</a:t>
                </a:r>
                <a:br>
                  <a:rPr lang="fr-CH" sz="2400" dirty="0"/>
                </a:br>
                <a:r>
                  <a:rPr lang="fr-CH" sz="2400" dirty="0"/>
                  <a:t>distribution of </a:t>
                </a:r>
                <a14:m>
                  <m:oMath xmlns:m="http://schemas.openxmlformats.org/officeDocument/2006/math">
                    <m:r>
                      <a:rPr lang="en-CA" sz="24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CA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CA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CA" sz="2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CA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CA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CA" sz="24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CA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CA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CA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CH" sz="2400" dirty="0"/>
                  <a:t>, i.e. </a:t>
                </a:r>
                <a:r>
                  <a:rPr lang="en-US" sz="2400" dirty="0"/>
                  <a:t>the</a:t>
                </a:r>
                <a:br>
                  <a:rPr lang="en-US" sz="2400" dirty="0"/>
                </a:br>
                <a:r>
                  <a:rPr lang="en-US" sz="2400" dirty="0"/>
                  <a:t>distribution of a vector of </a:t>
                </a:r>
                <a14:m>
                  <m:oMath xmlns:m="http://schemas.openxmlformats.org/officeDocument/2006/math">
                    <m:r>
                      <a:rPr lang="en-CA" sz="24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400" dirty="0"/>
                  <a:t> independent</a:t>
                </a:r>
                <a:br>
                  <a:rPr lang="en-US" sz="2400" dirty="0"/>
                </a:br>
                <a:r>
                  <a:rPr lang="en-US" sz="2400" dirty="0"/>
                  <a:t>random variables drawn from </a:t>
                </a:r>
                <a14:m>
                  <m:oMath xmlns:m="http://schemas.openxmlformats.org/officeDocument/2006/math">
                    <m:r>
                      <a:rPr lang="fr-CH" sz="2400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fr-CH" sz="2400" b="0" i="1" smtClean="0">
                        <a:latin typeface="Cambria Math" panose="02040503050406030204" pitchFamily="18" charset="0"/>
                      </a:rPr>
                      <m:t>()</m:t>
                    </m:r>
                  </m:oMath>
                </a14:m>
                <a:r>
                  <a:rPr lang="en-US" sz="2400" dirty="0"/>
                  <a:t>.</a:t>
                </a:r>
              </a:p>
              <a:p>
                <a:br>
                  <a:rPr lang="en-US" sz="2400" dirty="0"/>
                </a:br>
                <a:r>
                  <a:rPr lang="en-US" sz="2400" dirty="0"/>
                  <a:t>It is statistically impossible to see whether a part of the simulation is young or old</a:t>
                </a:r>
              </a:p>
              <a:p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48" t="-857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C3A5A597-CA98-43DC-8E18-EB322DDCE446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7902030" y="4293108"/>
                <a:ext cx="2460377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CH" sz="11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H" sz="11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fr-CH" sz="11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100" dirty="0">
                    <a:latin typeface="+mn-lt"/>
                  </a:rPr>
                  <a:t> is a sample drawn from the distribution </a:t>
                </a:r>
                <a14:m>
                  <m:oMath xmlns:m="http://schemas.openxmlformats.org/officeDocument/2006/math">
                    <m:r>
                      <a:rPr lang="fr-CH" sz="1100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fr-CH" sz="1100" i="1">
                        <a:latin typeface="Cambria Math" panose="02040503050406030204" pitchFamily="18" charset="0"/>
                      </a:rPr>
                      <m:t>(23, 100)</m:t>
                    </m:r>
                  </m:oMath>
                </a14:m>
                <a:endParaRPr lang="en-US" sz="1100" dirty="0">
                  <a:latin typeface="+mn-lt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2030" y="4293108"/>
                <a:ext cx="2460377" cy="430887"/>
              </a:xfrm>
              <a:prstGeom prst="rect">
                <a:avLst/>
              </a:prstGeom>
              <a:blipFill>
                <a:blip r:embed="rId3"/>
                <a:stretch>
                  <a:fillRect t="-1408" b="-8451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38" r="7861"/>
          <a:stretch/>
        </p:blipFill>
        <p:spPr>
          <a:xfrm>
            <a:off x="2999569" y="4723995"/>
            <a:ext cx="7489040" cy="2018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74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2 Accuracy of Simulation Output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Deterministic vs Stochastic Simulation</a:t>
            </a:r>
          </a:p>
          <a:p>
            <a:pPr eaLnBrk="1" hangingPunct="1"/>
            <a:r>
              <a:rPr lang="en-US" dirty="0"/>
              <a:t>A stochastic simulation produces a random output, we need confidence intervals</a:t>
            </a:r>
          </a:p>
          <a:p>
            <a:r>
              <a:rPr lang="en-US" dirty="0"/>
              <a:t>Use Replication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C3A5A597-CA98-43DC-8E18-EB322DDCE446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886733" y="2277593"/>
            <a:ext cx="5393327" cy="44502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2935555" y="3535681"/>
                <a:ext cx="1671186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+mn-lt"/>
                  </a:rPr>
                  <a:t>30 runs of </a:t>
                </a:r>
              </a:p>
              <a:p>
                <a:r>
                  <a:rPr lang="en-US" dirty="0">
                    <a:latin typeface="+mn-lt"/>
                  </a:rPr>
                  <a:t>Joe’s shop:</a:t>
                </a:r>
                <a:br>
                  <a:rPr lang="en-US" dirty="0">
                    <a:latin typeface="+mn-lt"/>
                  </a:rPr>
                </a:br>
                <a:r>
                  <a:rPr lang="en-US" dirty="0">
                    <a:latin typeface="+mn-lt"/>
                  </a:rPr>
                  <a:t>estimate the time to </a:t>
                </a:r>
                <a:br>
                  <a:rPr lang="en-US" dirty="0">
                    <a:latin typeface="+mn-lt"/>
                  </a:rPr>
                </a:br>
                <a:r>
                  <a:rPr lang="en-US" dirty="0">
                    <a:latin typeface="+mn-lt"/>
                  </a:rPr>
                  <a:t>serve a batch of </a:t>
                </a:r>
                <a14:m>
                  <m:oMath xmlns:m="http://schemas.openxmlformats.org/officeDocument/2006/math">
                    <m:r>
                      <a:rPr lang="fr-CH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fr-CH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latin typeface="+mn-lt"/>
                  </a:rPr>
                  <a:t>customers</a:t>
                </a: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5555" y="3535681"/>
                <a:ext cx="1671186" cy="1384995"/>
              </a:xfrm>
              <a:prstGeom prst="rect">
                <a:avLst/>
              </a:prstGeom>
              <a:blipFill>
                <a:blip r:embed="rId5"/>
                <a:stretch>
                  <a:fillRect t="-1322" b="-3084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1249189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pPr eaLnBrk="1" hangingPunct="1"/>
            <a:r>
              <a:rPr lang="fr-CH"/>
              <a:t>Confidence Intervals</a:t>
            </a:r>
            <a:endParaRPr lang="en-GB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8A0E906B-EEDA-48BE-9AED-19AEAF4AB5F8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2671764" y="666750"/>
            <a:ext cx="6848475" cy="5524500"/>
            <a:chOff x="1147763" y="666750"/>
            <a:chExt cx="6848475" cy="5524500"/>
          </a:xfrm>
        </p:grpSpPr>
        <p:pic>
          <p:nvPicPr>
            <p:cNvPr id="33796" name="Picture 5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147763" y="666750"/>
              <a:ext cx="6848475" cy="552450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33797" name="Text Box 6"/>
            <p:cNvSpPr txBox="1">
              <a:spLocks noChangeArrowheads="1"/>
            </p:cNvSpPr>
            <p:nvPr/>
          </p:nvSpPr>
          <p:spPr bwMode="auto">
            <a:xfrm>
              <a:off x="3102114" y="2735024"/>
              <a:ext cx="595035" cy="307777"/>
            </a:xfrm>
            <a:prstGeom prst="rect">
              <a:avLst/>
            </a:prstGeom>
            <a:solidFill>
              <a:srgbClr val="FFFF66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dirty="0"/>
                <a:t>Mean</a:t>
              </a:r>
            </a:p>
          </p:txBody>
        </p:sp>
        <p:sp>
          <p:nvSpPr>
            <p:cNvPr id="33798" name="Text Box 7"/>
            <p:cNvSpPr txBox="1">
              <a:spLocks noChangeArrowheads="1"/>
            </p:cNvSpPr>
            <p:nvPr/>
          </p:nvSpPr>
          <p:spPr bwMode="auto">
            <a:xfrm>
              <a:off x="5633502" y="2082800"/>
              <a:ext cx="734496" cy="307777"/>
            </a:xfrm>
            <a:prstGeom prst="rect">
              <a:avLst/>
            </a:prstGeom>
            <a:solidFill>
              <a:srgbClr val="FFFF66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/>
                <a:t>Median</a:t>
              </a:r>
            </a:p>
          </p:txBody>
        </p:sp>
        <p:sp>
          <p:nvSpPr>
            <p:cNvPr id="33800" name="Line 9"/>
            <p:cNvSpPr>
              <a:spLocks noChangeShapeType="1"/>
            </p:cNvSpPr>
            <p:nvPr/>
          </p:nvSpPr>
          <p:spPr bwMode="auto">
            <a:xfrm>
              <a:off x="3851275" y="2924175"/>
              <a:ext cx="1225550" cy="360363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>
              <a:spAutoFit/>
            </a:bodyPr>
            <a:lstStyle/>
            <a:p>
              <a:endParaRPr lang="fr-CH"/>
            </a:p>
          </p:txBody>
        </p:sp>
        <p:sp>
          <p:nvSpPr>
            <p:cNvPr id="33802" name="Line 11"/>
            <p:cNvSpPr>
              <a:spLocks noChangeShapeType="1"/>
            </p:cNvSpPr>
            <p:nvPr/>
          </p:nvSpPr>
          <p:spPr bwMode="auto">
            <a:xfrm flipH="1">
              <a:off x="5651500" y="2492375"/>
              <a:ext cx="360363" cy="792163"/>
            </a:xfrm>
            <a:prstGeom prst="line">
              <a:avLst/>
            </a:prstGeom>
            <a:noFill/>
            <a:ln w="9525">
              <a:solidFill>
                <a:srgbClr val="3333FF"/>
              </a:solidFill>
              <a:round/>
              <a:headEnd/>
              <a:tailEnd type="triangle" w="med" len="med"/>
            </a:ln>
          </p:spPr>
          <p:txBody>
            <a:bodyPr>
              <a:spAutoFit/>
            </a:bodyPr>
            <a:lstStyle/>
            <a:p>
              <a:endParaRPr lang="fr-CH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335673557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PQuestion"/>
          <p:cNvSpPr>
            <a:spLocks noGrp="1"/>
          </p:cNvSpPr>
          <p:nvPr>
            <p:ph type="title"/>
          </p:nvPr>
        </p:nvSpPr>
        <p:spPr>
          <a:xfrm>
            <a:off x="343565" y="-1"/>
            <a:ext cx="11065561" cy="1766455"/>
          </a:xfrm>
        </p:spPr>
        <p:txBody>
          <a:bodyPr/>
          <a:lstStyle/>
          <a:p>
            <a:r>
              <a:rPr lang="en-US" sz="3200" dirty="0"/>
              <a:t>When computing these confidence intervals we need to make sure that…</a:t>
            </a:r>
          </a:p>
        </p:txBody>
      </p:sp>
      <p:sp>
        <p:nvSpPr>
          <p:cNvPr id="11" name="TPAnswers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343565" y="1978429"/>
            <a:ext cx="9433048" cy="4784466"/>
          </a:xfrm>
        </p:spPr>
        <p:txBody>
          <a:bodyPr>
            <a:normAutofit/>
          </a:bodyPr>
          <a:lstStyle/>
          <a:p>
            <a:pPr marL="457200" indent="-457200">
              <a:spcAft>
                <a:spcPts val="0"/>
              </a:spcAft>
              <a:buFont typeface="+mj-lt"/>
              <a:buAutoNum type="alphaUcPeriod"/>
            </a:pPr>
            <a:r>
              <a:rPr lang="en-US" dirty="0"/>
              <a:t>… the simulation runs are independent</a:t>
            </a:r>
          </a:p>
          <a:p>
            <a:pPr marL="457200" indent="-457200">
              <a:spcAft>
                <a:spcPts val="0"/>
              </a:spcAft>
              <a:buFont typeface="+mj-lt"/>
              <a:buAutoNum type="alphaUcPeriod"/>
            </a:pPr>
            <a:r>
              <a:rPr lang="en-US" dirty="0"/>
              <a:t>… the output is normally distributed</a:t>
            </a:r>
          </a:p>
          <a:p>
            <a:pPr marL="457200" indent="-457200">
              <a:spcAft>
                <a:spcPts val="0"/>
              </a:spcAft>
              <a:buFont typeface="+mj-lt"/>
              <a:buAutoNum type="alphaUcPeriod"/>
            </a:pPr>
            <a:r>
              <a:rPr lang="en-US" dirty="0"/>
              <a:t>Both</a:t>
            </a:r>
          </a:p>
          <a:p>
            <a:pPr marL="457200" indent="-457200">
              <a:spcAft>
                <a:spcPts val="0"/>
              </a:spcAft>
              <a:buFont typeface="+mj-lt"/>
              <a:buAutoNum type="alphaUcPeriod"/>
            </a:pPr>
            <a:r>
              <a:rPr lang="en-US" dirty="0"/>
              <a:t>None</a:t>
            </a:r>
          </a:p>
          <a:p>
            <a:pPr marL="457200" indent="-457200">
              <a:spcAft>
                <a:spcPts val="0"/>
              </a:spcAft>
              <a:buFont typeface="+mj-lt"/>
              <a:buAutoNum type="alphaUcPeriod"/>
            </a:pPr>
            <a:r>
              <a:rPr lang="en-US" dirty="0"/>
              <a:t>I don’t know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C3A5A597-CA98-43DC-8E18-EB322DDCE446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9711" y="2654362"/>
            <a:ext cx="3132163" cy="252746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526678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Solution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If we use the median we need to ensure that the runs are independents</a:t>
                </a:r>
              </a:p>
              <a:p>
                <a:endParaRPr lang="en-US" dirty="0"/>
              </a:p>
              <a:p>
                <a:r>
                  <a:rPr lang="en-US" dirty="0"/>
                  <a:t>If we use the mean we also need to ensure that the runs are independents </a:t>
                </a:r>
                <a14:m>
                  <m:oMath xmlns:m="http://schemas.openxmlformats.org/officeDocument/2006/math">
                    <m:r>
                      <a:rPr lang="fr-CH" b="0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dirty="0"/>
                  <a:t> that we are in the domain of validity of theorem 2.2.2 – which is probably OK when </a:t>
                </a:r>
                <a14:m>
                  <m:oMath xmlns:m="http://schemas.openxmlformats.org/officeDocument/2006/math">
                    <m:r>
                      <a:rPr lang="fr-CH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fr-CH" b="0" i="1" smtClean="0">
                        <a:latin typeface="Cambria Math" panose="02040503050406030204" pitchFamily="18" charset="0"/>
                      </a:rPr>
                      <m:t>=30</m:t>
                    </m:r>
                  </m:oMath>
                </a14:m>
                <a:r>
                  <a:rPr lang="en-US" dirty="0"/>
                  <a:t> – we will see a more formal answer next</a:t>
                </a:r>
              </a:p>
              <a:p>
                <a:endParaRPr lang="en-US" dirty="0"/>
              </a:p>
              <a:p>
                <a:r>
                  <a:rPr lang="en-US" dirty="0"/>
                  <a:t>Answer A</a:t>
                </a:r>
              </a:p>
              <a:p>
                <a:endParaRPr lang="en-US" dirty="0"/>
              </a:p>
              <a:p>
                <a:r>
                  <a:rPr lang="en-US" dirty="0"/>
                  <a:t>We will now see how to make sure simulation runs are independent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85" t="-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C3A5A597-CA98-43DC-8E18-EB322DDCE446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75679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3 Random Number Generator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4819" name="Rectangle 3"/>
              <p:cNvSpPr>
                <a:spLocks noGrp="1" noChangeArrowheads="1"/>
              </p:cNvSpPr>
              <p:nvPr>
                <p:ph idx="1"/>
              </p:nvPr>
            </p:nvSpPr>
            <p:spPr/>
            <p:txBody>
              <a:bodyPr/>
              <a:lstStyle/>
              <a:p>
                <a:pPr eaLnBrk="1" hangingPunct="1"/>
                <a:r>
                  <a:rPr lang="en-US" dirty="0"/>
                  <a:t>A stochastic simulation does not use truly random numbers but use pseudo-random numbers</a:t>
                </a:r>
              </a:p>
              <a:p>
                <a:pPr lvl="1"/>
                <a:r>
                  <a:rPr lang="en-US" dirty="0"/>
                  <a:t>The Random Number Generator produces a sample </a:t>
                </a:r>
                <a14:m>
                  <m:oMath xmlns:m="http://schemas.openxmlformats.org/officeDocument/2006/math">
                    <m:r>
                      <a:rPr lang="fr-CH" b="0" i="1" dirty="0" smtClean="0">
                        <a:latin typeface="Cambria Math" panose="02040503050406030204" pitchFamily="18" charset="0"/>
                      </a:rPr>
                      <m:t>∼</m:t>
                    </m:r>
                    <m:r>
                      <m:rPr>
                        <m:nor/>
                      </m:rPr>
                      <a:rPr lang="en-US" dirty="0"/>
                      <m:t>U</m:t>
                    </m:r>
                    <m:r>
                      <m:rPr>
                        <m:nor/>
                      </m:rPr>
                      <a:rPr lang="en-US" dirty="0"/>
                      <m:t>(0,1)</m:t>
                    </m:r>
                  </m:oMath>
                </a14:m>
                <a:r>
                  <a:rPr lang="en-US" dirty="0"/>
                  <a:t> based on a chaotic sequence that takes an input the seed</a:t>
                </a:r>
              </a:p>
              <a:p>
                <a:pPr lvl="1" eaLnBrk="1" hangingPunct="1"/>
                <a:endParaRPr lang="en-US" dirty="0"/>
              </a:p>
              <a:p>
                <a:pPr lvl="1" eaLnBrk="1" hangingPunct="1"/>
                <a:r>
                  <a:rPr lang="en-US" dirty="0"/>
                  <a:t>Example (obsolete,  used e.g. in ns2, easy to understand): </a:t>
                </a:r>
                <a:br>
                  <a:rPr lang="en-US" dirty="0"/>
                </a:br>
                <a:br>
                  <a:rPr lang="en-US" dirty="0"/>
                </a:br>
                <a:br>
                  <a:rPr lang="en-US" dirty="0"/>
                </a:br>
                <a:br>
                  <a:rPr lang="en-US" dirty="0"/>
                </a:br>
                <a:br>
                  <a:rPr lang="en-US" dirty="0"/>
                </a:br>
                <a:br>
                  <a:rPr lang="en-US" dirty="0"/>
                </a:br>
                <a:br>
                  <a:rPr lang="en-US" dirty="0"/>
                </a:br>
                <a:br>
                  <a:rPr lang="en-US" dirty="0"/>
                </a:br>
                <a:r>
                  <a:rPr lang="en-US" dirty="0"/>
                  <a:t>Let us check if output looks random</a:t>
                </a:r>
              </a:p>
            </p:txBody>
          </p:sp>
        </mc:Choice>
        <mc:Fallback>
          <p:sp>
            <p:nvSpPr>
              <p:cNvPr id="3481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969" t="-857" r="-1680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C3A5A597-CA98-43DC-8E18-EB322DDCE446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pic>
        <p:nvPicPr>
          <p:cNvPr id="34821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524000" y="3897314"/>
            <a:ext cx="8929688" cy="19891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508587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381000" indent="-381000" algn="ctr">
              <a:buFont typeface="Wingdings" pitchFamily="2" charset="2"/>
              <a:buAutoNum type="arabicPeriod"/>
            </a:pPr>
            <a:r>
              <a:rPr lang="en-US" sz="2800" dirty="0"/>
              <a:t>What is a simulation ?</a:t>
            </a:r>
          </a:p>
          <a:p>
            <a:pPr marL="381000" indent="-381000" algn="ctr">
              <a:buFont typeface="Wingdings" pitchFamily="2" charset="2"/>
              <a:buAutoNum type="arabicPeriod"/>
            </a:pPr>
            <a:r>
              <a:rPr lang="en-US" sz="2800" dirty="0"/>
              <a:t>Accuracy of output</a:t>
            </a:r>
          </a:p>
          <a:p>
            <a:pPr marL="381000" indent="-381000" algn="ctr">
              <a:buFont typeface="Wingdings" pitchFamily="2" charset="2"/>
              <a:buAutoNum type="arabicPeriod"/>
            </a:pPr>
            <a:r>
              <a:rPr lang="en-US" sz="2800" dirty="0"/>
              <a:t>Random Number Generators</a:t>
            </a:r>
          </a:p>
          <a:p>
            <a:pPr marL="381000" indent="-381000" algn="ctr">
              <a:buFont typeface="Wingdings" pitchFamily="2" charset="2"/>
              <a:buAutoNum type="arabicPeriod"/>
            </a:pPr>
            <a:r>
              <a:rPr lang="en-US" sz="2800" dirty="0"/>
              <a:t>How to sample</a:t>
            </a:r>
          </a:p>
          <a:p>
            <a:pPr marL="381000" indent="-381000" algn="ctr">
              <a:buFont typeface="Wingdings" pitchFamily="2" charset="2"/>
              <a:buAutoNum type="arabicPeriod"/>
            </a:pPr>
            <a:r>
              <a:rPr lang="en-US" sz="2800" dirty="0"/>
              <a:t>Monte Carlo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C3A5A597-CA98-43DC-8E18-EB322DDCE446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360552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CH"/>
              <a:t>The Linear Congruential Generator of ns2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C3A5A597-CA98-43DC-8E18-EB322DDCE446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pic>
        <p:nvPicPr>
          <p:cNvPr id="35844" name="Picture 8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855914" y="908050"/>
            <a:ext cx="6630987" cy="56705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sp>
        <p:nvSpPr>
          <p:cNvPr id="35845" name="Text Box 5"/>
          <p:cNvSpPr txBox="1">
            <a:spLocks noChangeArrowheads="1"/>
          </p:cNvSpPr>
          <p:nvPr/>
        </p:nvSpPr>
        <p:spPr bwMode="auto">
          <a:xfrm>
            <a:off x="2197751" y="2082801"/>
            <a:ext cx="1309974" cy="3077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CH">
                <a:solidFill>
                  <a:srgbClr val="FF0000"/>
                </a:solidFill>
              </a:rPr>
              <a:t>uniform qq plot</a:t>
            </a:r>
          </a:p>
        </p:txBody>
      </p:sp>
      <p:sp>
        <p:nvSpPr>
          <p:cNvPr id="35846" name="Text Box 6"/>
          <p:cNvSpPr txBox="1">
            <a:spLocks noChangeArrowheads="1"/>
          </p:cNvSpPr>
          <p:nvPr/>
        </p:nvSpPr>
        <p:spPr bwMode="auto">
          <a:xfrm>
            <a:off x="2551949" y="4868864"/>
            <a:ext cx="1271502" cy="3077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CH">
                <a:solidFill>
                  <a:srgbClr val="FF0000"/>
                </a:solidFill>
              </a:rPr>
              <a:t>autocorrelation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8818704" y="2034540"/>
                <a:ext cx="148784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CH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H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fr-CH" i="1" dirty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</a:rPr>
                  <a:t> appears to be </a:t>
                </a:r>
                <a:br>
                  <a:rPr lang="en-US" dirty="0">
                    <a:latin typeface="+mn-lt"/>
                  </a:rPr>
                </a:br>
                <a:r>
                  <a:rPr lang="fr-CH" dirty="0" err="1">
                    <a:latin typeface="+mn-lt"/>
                  </a:rPr>
                  <a:t>uniform</a:t>
                </a:r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8704" y="2034540"/>
                <a:ext cx="1487843" cy="523220"/>
              </a:xfrm>
              <a:prstGeom prst="rect">
                <a:avLst/>
              </a:prstGeom>
              <a:blipFill>
                <a:blip r:embed="rId5"/>
                <a:stretch>
                  <a:fillRect t="-3488" r="-820" b="-9302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8470898" y="4545697"/>
            <a:ext cx="16221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n-lt"/>
              </a:rPr>
              <a:t>Auto-correlation is</a:t>
            </a:r>
          </a:p>
          <a:p>
            <a:r>
              <a:rPr lang="en-US" dirty="0">
                <a:latin typeface="+mn-lt"/>
              </a:rPr>
              <a:t>negligible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408995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6866" name="Rectangle 2"/>
              <p:cNvSpPr>
                <a:spLocks noGrp="1" noChangeArrowheads="1"/>
              </p:cNvSpPr>
              <p:nvPr>
                <p:ph type="title"/>
              </p:nvPr>
            </p:nvSpPr>
            <p:spPr>
              <a:xfrm>
                <a:off x="1631951" y="-171450"/>
                <a:ext cx="8785225" cy="908050"/>
              </a:xfrm>
            </p:spPr>
            <p:txBody>
              <a:bodyPr/>
              <a:lstStyle/>
              <a:p>
                <a:pPr eaLnBrk="1" hangingPunct="1"/>
                <a:r>
                  <a:rPr lang="en-US" dirty="0"/>
                  <a:t>Lag Diagram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CH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fr-CH" b="1" i="1" smtClean="0">
                                <a:latin typeface="Cambria Math" panose="02040503050406030204" pitchFamily="18" charset="0"/>
                              </a:rPr>
                              <m:t>𝒏</m:t>
                            </m:r>
                          </m:sub>
                        </m:s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CH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fr-CH" b="1" i="1" smtClean="0">
                                <a:latin typeface="Cambria Math" panose="02040503050406030204" pitchFamily="18" charset="0"/>
                              </a:rPr>
                              <m:t>𝒏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𝒉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, 1000 points</a:t>
                </a:r>
              </a:p>
            </p:txBody>
          </p:sp>
        </mc:Choice>
        <mc:Fallback xmlns="">
          <p:sp>
            <p:nvSpPr>
              <p:cNvPr id="36866" name="Rectang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631951" y="-171450"/>
                <a:ext cx="8785225" cy="908050"/>
              </a:xfrm>
              <a:blipFill>
                <a:blip r:embed="rId4"/>
                <a:stretch>
                  <a:fillRect l="-1804" b="-4698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C3A5A597-CA98-43DC-8E18-EB322DDCE446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pic>
        <p:nvPicPr>
          <p:cNvPr id="36868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078673" y="954088"/>
            <a:ext cx="5892800" cy="564356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8818704" y="2034540"/>
                <a:ext cx="1487843" cy="738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 xmlns:m="http://schemas.openxmlformats.org/officeDocument/2006/math">
                    <m:sSub>
                      <m:sSubPr>
                        <m:ctrlPr>
                          <a:rPr lang="fr-CH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H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fr-CH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</a:rPr>
                  <a:t> appears to be </a:t>
                </a:r>
                <a:br>
                  <a:rPr lang="en-US" dirty="0">
                    <a:latin typeface="+mn-lt"/>
                  </a:rPr>
                </a:br>
                <a:r>
                  <a:rPr lang="en-US" dirty="0">
                    <a:latin typeface="+mn-lt"/>
                  </a:rPr>
                  <a:t>independent of</a:t>
                </a:r>
                <a:br>
                  <a:rPr lang="en-US" dirty="0">
                    <a:latin typeface="+mn-lt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CH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H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CH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fr-CH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fr-CH" i="1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8704" y="2034540"/>
                <a:ext cx="1487843" cy="738664"/>
              </a:xfrm>
              <a:prstGeom prst="rect">
                <a:avLst/>
              </a:prstGeom>
              <a:blipFill>
                <a:blip r:embed="rId6"/>
                <a:stretch>
                  <a:fillRect t="-2479" r="-820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4049905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Period of RNG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891" name="Rectangle 3"/>
              <p:cNvSpPr>
                <a:spLocks noGrp="1" noChangeArrowheads="1"/>
              </p:cNvSpPr>
              <p:nvPr>
                <p:ph idx="1"/>
              </p:nvPr>
            </p:nvSpPr>
            <p:spPr/>
            <p:txBody>
              <a:bodyPr/>
              <a:lstStyle/>
              <a:p>
                <a:pPr eaLnBrk="1" hangingPunct="1"/>
                <a:r>
                  <a:rPr lang="en-US" dirty="0"/>
                  <a:t>This RNG appears to produce an </a:t>
                </a:r>
                <a:r>
                  <a:rPr lang="en-US" dirty="0" err="1"/>
                  <a:t>iid</a:t>
                </a:r>
                <a:r>
                  <a:rPr lang="en-US" dirty="0"/>
                  <a:t>, uniform output</a:t>
                </a:r>
              </a:p>
              <a:p>
                <a:pPr eaLnBrk="1" hangingPunct="1"/>
                <a:r>
                  <a:rPr lang="en-US" dirty="0"/>
                  <a:t>However, it  is in fact periodic</a:t>
                </a:r>
              </a:p>
              <a:p>
                <a:pPr lvl="2"/>
                <a:r>
                  <a:rPr lang="en-US" dirty="0"/>
                  <a:t>Any sequence generated from a deterministic algorithm in a given computer must be periodic (because the number of states is finite)</a:t>
                </a:r>
              </a:p>
              <a:p>
                <a:pPr eaLnBrk="1" hangingPunct="1"/>
                <a:r>
                  <a:rPr lang="en-US" dirty="0"/>
                  <a:t>But we can require that the period should be much larger than maximum number of uses</a:t>
                </a:r>
              </a:p>
              <a:p>
                <a:pPr lvl="2"/>
                <a:r>
                  <a:rPr lang="en-US" dirty="0"/>
                  <a:t>The ns2 simulator has period </a:t>
                </a:r>
                <a14:m>
                  <m:oMath xmlns:m="http://schemas.openxmlformats.org/officeDocument/2006/math">
                    <m:r>
                      <a:rPr lang="fr-CH" b="0" i="1" smtClean="0">
                        <a:latin typeface="Cambria Math" panose="02040503050406030204" pitchFamily="18" charset="0"/>
                      </a:rPr>
                      <m:t>≈2⋅</m:t>
                    </m:r>
                    <m:sSup>
                      <m:sSupPr>
                        <m:ctrlPr>
                          <a:rPr lang="fr-CH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CH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fr-CH" b="0" i="1" smtClean="0">
                            <a:latin typeface="Cambria Math" panose="02040503050406030204" pitchFamily="18" charset="0"/>
                          </a:rPr>
                          <m:t>9</m:t>
                        </m:r>
                      </m:sup>
                    </m:sSup>
                  </m:oMath>
                </a14:m>
                <a:r>
                  <a:rPr lang="en-US" dirty="0"/>
                  <a:t>, which is too small</a:t>
                </a:r>
              </a:p>
              <a:p>
                <a:pPr lvl="2"/>
                <a:r>
                  <a:rPr lang="en-US" dirty="0"/>
                  <a:t>The “Mersenne twister” (</a:t>
                </a:r>
                <a:r>
                  <a:rPr lang="en-US" dirty="0" err="1"/>
                  <a:t>matlab’s</a:t>
                </a:r>
                <a:r>
                  <a:rPr lang="en-US" dirty="0"/>
                  <a:t> default) has period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CH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CH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fr-CH" b="0" i="1" smtClean="0">
                            <a:latin typeface="Cambria Math" panose="02040503050406030204" pitchFamily="18" charset="0"/>
                          </a:rPr>
                          <m:t>19937</m:t>
                        </m:r>
                      </m:sup>
                    </m:sSup>
                    <m:r>
                      <a:rPr lang="fr-CH" b="0" i="1" smtClean="0">
                        <a:latin typeface="Cambria Math" panose="02040503050406030204" pitchFamily="18" charset="0"/>
                      </a:rPr>
                      <m:t>−1≈</m:t>
                    </m:r>
                    <m:sSup>
                      <m:sSupPr>
                        <m:ctrlPr>
                          <a:rPr lang="fr-CH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CH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fr-CH" b="0" i="1" smtClean="0">
                            <a:latin typeface="Cambria Math" panose="02040503050406030204" pitchFamily="18" charset="0"/>
                          </a:rPr>
                          <m:t>6000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7891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4"/>
                <a:stretch>
                  <a:fillRect l="-1085" t="-857" r="-123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C3A5A597-CA98-43DC-8E18-EB322DDCE446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331894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>
          <a:xfrm>
            <a:off x="2209800" y="609600"/>
            <a:ext cx="7772400" cy="1143000"/>
          </a:xfrm>
        </p:spPr>
        <p:txBody>
          <a:bodyPr/>
          <a:lstStyle/>
          <a:p>
            <a:pPr eaLnBrk="1" hangingPunct="1"/>
            <a:r>
              <a:rPr lang="fr-CH" dirty="0" err="1"/>
              <a:t>Example</a:t>
            </a:r>
            <a:r>
              <a:rPr lang="fr-CH" dirty="0"/>
              <a:t> </a:t>
            </a:r>
            <a:r>
              <a:rPr lang="fr-CH" dirty="0" err="1"/>
              <a:t>when</a:t>
            </a:r>
            <a:r>
              <a:rPr lang="fr-CH" dirty="0"/>
              <a:t> the </a:t>
            </a:r>
            <a:r>
              <a:rPr lang="fr-CH" dirty="0" err="1"/>
              <a:t>period</a:t>
            </a:r>
            <a:r>
              <a:rPr lang="fr-CH" dirty="0"/>
              <a:t> </a:t>
            </a:r>
            <a:r>
              <a:rPr lang="fr-CH" dirty="0" err="1"/>
              <a:t>is</a:t>
            </a:r>
            <a:r>
              <a:rPr lang="fr-CH" dirty="0"/>
              <a:t> </a:t>
            </a:r>
            <a:r>
              <a:rPr lang="fr-CH" dirty="0" err="1"/>
              <a:t>too</a:t>
            </a:r>
            <a:r>
              <a:rPr lang="fr-CH" dirty="0"/>
              <a:t> </a:t>
            </a:r>
            <a:r>
              <a:rPr lang="fr-CH" dirty="0" err="1"/>
              <a:t>small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8A0E906B-EEDA-48BE-9AED-19AEAF4AB5F8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pic>
        <p:nvPicPr>
          <p:cNvPr id="3994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985963" y="2578100"/>
            <a:ext cx="8220075" cy="40195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2427138" y="3051110"/>
            <a:ext cx="2451632" cy="307777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+mn-lt"/>
              </a:rPr>
              <a:t>Incorrect intervals (too large)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796287" y="2866444"/>
            <a:ext cx="1463799" cy="307777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+mn-lt"/>
              </a:rPr>
              <a:t>Correct intervals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765345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8914" name="Rectangle 2"/>
              <p:cNvSpPr>
                <a:spLocks noGrp="1" noChangeArrowheads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 eaLnBrk="1" hangingPunct="1"/>
                <a14:m>
                  <m:oMath xmlns:m="http://schemas.openxmlformats.org/officeDocument/2006/math">
                    <m:d>
                      <m:dPr>
                        <m:ctrlPr>
                          <a:rPr lang="fr-CH" sz="32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CH" sz="32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CH" sz="32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fr-CH" sz="3200" b="1" i="1">
                                <a:latin typeface="Cambria Math" panose="02040503050406030204" pitchFamily="18" charset="0"/>
                              </a:rPr>
                              <m:t>𝒏</m:t>
                            </m:r>
                          </m:sub>
                        </m:sSub>
                        <m:r>
                          <a:rPr lang="fr-CH" sz="3200" b="1" i="1">
                            <a:latin typeface="Cambria Math" panose="02040503050406030204" pitchFamily="18" charset="0"/>
                          </a:rPr>
                          <m:t>, </m:t>
                        </m:r>
                        <m:sSubSup>
                          <m:sSubSupPr>
                            <m:ctrlPr>
                              <a:rPr lang="fr-CH" sz="3200" b="1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fr-CH" sz="32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fr-CH" sz="3200" b="1" i="1">
                                <a:latin typeface="Cambria Math" panose="02040503050406030204" pitchFamily="18" charset="0"/>
                              </a:rPr>
                              <m:t>𝒏</m:t>
                            </m:r>
                          </m:sub>
                          <m:sup>
                            <m:r>
                              <a:rPr lang="fr-CH" sz="3200" b="1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e>
                    </m:d>
                  </m:oMath>
                </a14:m>
                <a:r>
                  <a:rPr lang="fr-CH" sz="3200" dirty="0"/>
                  <a:t> for </a:t>
                </a:r>
                <a:r>
                  <a:rPr lang="fr-CH" sz="3200" dirty="0" err="1"/>
                  <a:t>two</a:t>
                </a:r>
                <a:r>
                  <a:rPr lang="fr-CH" sz="3200" dirty="0"/>
                  <a:t> </a:t>
                </a:r>
                <a:r>
                  <a:rPr lang="fr-CH" sz="3200" dirty="0" err="1"/>
                  <a:t>parallel</a:t>
                </a:r>
                <a:r>
                  <a:rPr lang="fr-CH" sz="3200" dirty="0"/>
                  <a:t> </a:t>
                </a:r>
                <a:r>
                  <a:rPr lang="fr-CH" sz="3200" dirty="0" err="1"/>
                  <a:t>streams</a:t>
                </a:r>
                <a:r>
                  <a:rPr lang="fr-CH" sz="3200" dirty="0"/>
                  <a:t> </a:t>
                </a:r>
                <a:r>
                  <a:rPr lang="fr-CH" sz="3200" dirty="0" err="1"/>
                  <a:t>with</a:t>
                </a:r>
                <a:r>
                  <a:rPr lang="fr-CH" sz="3200" dirty="0"/>
                  <a:t> the ns2 RNG</a:t>
                </a:r>
              </a:p>
            </p:txBody>
          </p:sp>
        </mc:Choice>
        <mc:Fallback xmlns="">
          <p:sp>
            <p:nvSpPr>
              <p:cNvPr id="38914" name="Rectang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4"/>
                <a:stretch>
                  <a:fillRect r="-1457" b="-46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C3A5A597-CA98-43DC-8E18-EB322DDCE446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pic>
        <p:nvPicPr>
          <p:cNvPr id="38916" name="Picture 4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790825" y="668338"/>
            <a:ext cx="6610350" cy="60007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434921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Using RNGs</a:t>
            </a:r>
          </a:p>
        </p:txBody>
      </p:sp>
      <p:sp>
        <p:nvSpPr>
          <p:cNvPr id="4096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algn="just" eaLnBrk="1" hangingPunct="1"/>
            <a:r>
              <a:rPr lang="en-US" dirty="0"/>
              <a:t>Be careful to have a RNG that has a period orders of magnitude larger than what you will ever use in the simulation – choose your RNG carefully</a:t>
            </a:r>
          </a:p>
          <a:p>
            <a:pPr algn="just" eaLnBrk="1" hangingPunct="1"/>
            <a:r>
              <a:rPr lang="en-US" dirty="0"/>
              <a:t>The RNG must have a period several </a:t>
            </a:r>
            <a:r>
              <a:rPr lang="en-US" dirty="0">
                <a:solidFill>
                  <a:srgbClr val="FF0000"/>
                </a:solidFill>
              </a:rPr>
              <a:t>orders of magnitude larger </a:t>
            </a:r>
            <a:r>
              <a:rPr lang="en-US" dirty="0"/>
              <a:t>than the maximum </a:t>
            </a:r>
            <a:r>
              <a:rPr lang="en-US" dirty="0">
                <a:solidFill>
                  <a:srgbClr val="FF0000"/>
                </a:solidFill>
              </a:rPr>
              <a:t>number of times you will call it</a:t>
            </a:r>
          </a:p>
          <a:p>
            <a:pPr algn="just" eaLnBrk="1" hangingPunct="1"/>
            <a:r>
              <a:rPr lang="en-US" dirty="0"/>
              <a:t>The RNG uses a seed  -- for independent replications you need independent seeds; sequential runs usually are sufficient. If you use </a:t>
            </a:r>
            <a:r>
              <a:rPr lang="en-US" dirty="0">
                <a:solidFill>
                  <a:srgbClr val="FF0000"/>
                </a:solidFill>
              </a:rPr>
              <a:t>parallel</a:t>
            </a:r>
            <a:r>
              <a:rPr lang="en-US" dirty="0"/>
              <a:t> runs, you must find an way to obtain </a:t>
            </a:r>
            <a:r>
              <a:rPr lang="en-US" dirty="0">
                <a:solidFill>
                  <a:srgbClr val="FF0000"/>
                </a:solidFill>
              </a:rPr>
              <a:t>truly independent seeds</a:t>
            </a:r>
          </a:p>
          <a:p>
            <a:pPr lvl="2" algn="just"/>
            <a:r>
              <a:rPr lang="en-US" dirty="0"/>
              <a:t>E.g. based on the clock of the computer</a:t>
            </a:r>
          </a:p>
          <a:p>
            <a:pPr lvl="2" algn="just"/>
            <a:r>
              <a:rPr lang="en-US" dirty="0"/>
              <a:t>Or based on inputs by the user</a:t>
            </a:r>
          </a:p>
          <a:p>
            <a:pPr lvl="2" algn="just"/>
            <a:r>
              <a:rPr lang="en-US" dirty="0"/>
              <a:t>Or based on </a:t>
            </a:r>
            <a:r>
              <a:rPr lang="en-US" dirty="0">
                <a:hlinkClick r:id="rId4"/>
              </a:rPr>
              <a:t>random.org</a:t>
            </a:r>
            <a:endParaRPr lang="en-US" dirty="0"/>
          </a:p>
          <a:p>
            <a:pPr lvl="2" algn="just"/>
            <a:r>
              <a:rPr lang="en-US" dirty="0"/>
              <a:t>Or by using an RNG that supports parallel streams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C3A5A597-CA98-43DC-8E18-EB322DDCE446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710010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C1F511C-F3C6-4331-9DA0-6FA616093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err="1"/>
              <a:t>Special</a:t>
            </a:r>
            <a:r>
              <a:rPr lang="fr-CH" dirty="0"/>
              <a:t> </a:t>
            </a:r>
            <a:r>
              <a:rPr lang="fr-CH" dirty="0" err="1"/>
              <a:t>RNGs</a:t>
            </a:r>
            <a:r>
              <a:rPr lang="fr-CH" dirty="0"/>
              <a:t> for Independent </a:t>
            </a:r>
            <a:r>
              <a:rPr lang="fr-CH" dirty="0" err="1"/>
              <a:t>Parallel</a:t>
            </a:r>
            <a:r>
              <a:rPr lang="fr-CH" dirty="0"/>
              <a:t> </a:t>
            </a:r>
            <a:r>
              <a:rPr lang="fr-CH" dirty="0" err="1"/>
              <a:t>Streams</a:t>
            </a:r>
            <a:endParaRPr lang="fr-CH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65D630E-7DD2-4A2D-846F-FFACD919E3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/>
              <a:t>Matlab</a:t>
            </a:r>
            <a:r>
              <a:rPr lang="en-GB" dirty="0"/>
              <a:t> example</a:t>
            </a:r>
          </a:p>
          <a:p>
            <a:r>
              <a:rPr lang="en-GB" sz="2000" dirty="0"/>
              <a:t>[s1,s2,s3,s4]=</a:t>
            </a:r>
            <a:r>
              <a:rPr lang="en-GB" sz="2000" dirty="0" err="1"/>
              <a:t>RandStream.create</a:t>
            </a:r>
            <a:r>
              <a:rPr lang="en-GB" sz="2000" dirty="0"/>
              <a:t>('mlfg6331_64','NumStreams',4)</a:t>
            </a:r>
          </a:p>
          <a:p>
            <a:endParaRPr lang="en-GB" dirty="0"/>
          </a:p>
          <a:p>
            <a:r>
              <a:rPr lang="en-GB" dirty="0"/>
              <a:t>4 streams with the same seed and random generator that are however statistically independent</a:t>
            </a:r>
          </a:p>
          <a:p>
            <a:endParaRPr lang="en-GB" dirty="0"/>
          </a:p>
          <a:p>
            <a:r>
              <a:rPr lang="en-GB" sz="1800" dirty="0"/>
              <a:t>r1=rand(s1,100000,1); </a:t>
            </a:r>
          </a:p>
          <a:p>
            <a:r>
              <a:rPr lang="en-GB" sz="1800" dirty="0"/>
              <a:t>r2=rand(s2,100000,1);</a:t>
            </a:r>
          </a:p>
          <a:p>
            <a:r>
              <a:rPr lang="en-GB" sz="1800" dirty="0"/>
              <a:t>r3=rand(s3,100000,1);</a:t>
            </a:r>
          </a:p>
          <a:p>
            <a:r>
              <a:rPr lang="en-GB" sz="1800" dirty="0"/>
              <a:t>r4=rand(s4,100000,1); </a:t>
            </a:r>
          </a:p>
          <a:p>
            <a:endParaRPr lang="en-GB" sz="1800" dirty="0"/>
          </a:p>
          <a:p>
            <a:r>
              <a:rPr lang="en-GB" sz="1800" dirty="0" err="1"/>
              <a:t>corrcoef</a:t>
            </a:r>
            <a:r>
              <a:rPr lang="en-GB" sz="1800" dirty="0"/>
              <a:t>([r1,r2,r3,r4])</a:t>
            </a:r>
            <a:r>
              <a:rPr lang="en-GB" sz="1800" dirty="0" err="1"/>
              <a:t>ans</a:t>
            </a:r>
            <a:r>
              <a:rPr lang="en-GB" sz="1800" dirty="0"/>
              <a:t> =    </a:t>
            </a:r>
          </a:p>
          <a:p>
            <a:r>
              <a:rPr lang="en-GB" sz="1800" dirty="0"/>
              <a:t>1.0000    0.0007    0.0052   -0.0030   </a:t>
            </a:r>
          </a:p>
          <a:p>
            <a:r>
              <a:rPr lang="en-GB" sz="1800" dirty="0"/>
              <a:t> 0.0007    1.0000    0.0000    0.0031    </a:t>
            </a:r>
          </a:p>
          <a:p>
            <a:r>
              <a:rPr lang="en-GB" sz="1800" dirty="0"/>
              <a:t>0.0052    0.0000    1.0000   -0.0050  </a:t>
            </a:r>
          </a:p>
          <a:p>
            <a:r>
              <a:rPr lang="en-GB" sz="1800" dirty="0"/>
              <a:t>-0.0030    0.0031   -0.0050    1.0000</a:t>
            </a:r>
          </a:p>
          <a:p>
            <a:endParaRPr lang="fr-CH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75E18E-9CF9-450A-9C03-E485E8B6231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C3A5A597-CA98-43DC-8E18-EB322DDCE446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743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4 Sampling from a Distribution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987" name="Rectangle 3"/>
              <p:cNvSpPr>
                <a:spLocks noGrp="1" noChangeArrowheads="1"/>
              </p:cNvSpPr>
              <p:nvPr>
                <p:ph idx="1"/>
              </p:nvPr>
            </p:nvSpPr>
            <p:spPr/>
            <p:txBody>
              <a:bodyPr/>
              <a:lstStyle/>
              <a:p>
                <a:pPr eaLnBrk="1" hangingPunct="1"/>
                <a:r>
                  <a:rPr lang="en-US" dirty="0"/>
                  <a:t>Problem is: </a:t>
                </a:r>
              </a:p>
              <a:p>
                <a:pPr lvl="2"/>
                <a:r>
                  <a:rPr lang="en-US" dirty="0"/>
                  <a:t>Given a distribution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()</m:t>
                    </m:r>
                  </m:oMath>
                </a14:m>
                <a:r>
                  <a:rPr lang="en-US" dirty="0"/>
                  <a:t>, and a RNG, produce some sample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that is drawn from this distribution</a:t>
                </a:r>
              </a:p>
              <a:p>
                <a:pPr eaLnBrk="1" hangingPunct="1"/>
                <a:r>
                  <a:rPr lang="en-US" dirty="0"/>
                  <a:t>A common task in simulation</a:t>
                </a:r>
              </a:p>
              <a:p>
                <a:pPr eaLnBrk="1" hangingPunct="1"/>
                <a:r>
                  <a:rPr lang="en-US" dirty="0" err="1"/>
                  <a:t>Matlab</a:t>
                </a:r>
                <a:r>
                  <a:rPr lang="en-US" dirty="0"/>
                  <a:t> does it for us most of the time, but not always</a:t>
                </a:r>
              </a:p>
              <a:p>
                <a:pPr eaLnBrk="1" hangingPunct="1"/>
                <a:r>
                  <a:rPr lang="en-US" dirty="0"/>
                  <a:t>Two generic methods</a:t>
                </a:r>
              </a:p>
              <a:p>
                <a:pPr lvl="2"/>
                <a:r>
                  <a:rPr lang="en-US" dirty="0"/>
                  <a:t>CDF inversion</a:t>
                </a:r>
              </a:p>
              <a:p>
                <a:pPr lvl="2"/>
                <a:r>
                  <a:rPr lang="en-US" dirty="0"/>
                  <a:t>Rejection sampling</a:t>
                </a:r>
              </a:p>
              <a:p>
                <a:pPr lvl="1" eaLnBrk="1" hangingPunct="1"/>
                <a:endParaRPr lang="en-US" dirty="0"/>
              </a:p>
            </p:txBody>
          </p:sp>
        </mc:Choice>
        <mc:Fallback xmlns="">
          <p:sp>
            <p:nvSpPr>
              <p:cNvPr id="41987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4"/>
                <a:stretch>
                  <a:fillRect l="-1085" t="-857" r="-36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C3A5A597-CA98-43DC-8E18-EB322DDCE446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566468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3010" name="Rectangle 2"/>
              <p:cNvSpPr>
                <a:spLocks noGrp="1" noChangeArrowheads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 eaLnBrk="1" hangingPunct="1"/>
                <a:r>
                  <a:rPr lang="en-US" dirty="0"/>
                  <a:t>CDF Inversion for distribution with CDF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3010" name="Rectang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4"/>
                <a:stretch>
                  <a:fillRect b="-107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011" name="Rectangle 3"/>
              <p:cNvSpPr>
                <a:spLocks noGrp="1" noChangeArrowheads="1"/>
              </p:cNvSpPr>
              <p:nvPr>
                <p:ph idx="1"/>
              </p:nvPr>
            </p:nvSpPr>
            <p:spPr/>
            <p:txBody>
              <a:bodyPr/>
              <a:lstStyle/>
              <a:p>
                <a:pPr eaLnBrk="1" hangingPunct="1"/>
                <a:r>
                  <a:rPr lang="en-US" dirty="0"/>
                  <a:t>Applies to real or integer valued random variable</a:t>
                </a:r>
              </a:p>
              <a:p>
                <a:pPr eaLnBrk="1" hangingPunct="1"/>
                <a:r>
                  <a:rPr lang="en-US" dirty="0"/>
                  <a:t>For a continuous distribution: draw </a:t>
                </a:r>
                <a14:m>
                  <m:oMath xmlns:m="http://schemas.openxmlformats.org/officeDocument/2006/math">
                    <m:r>
                      <a:rPr lang="fr-CH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fr-CH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fr-CH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fr-CH" b="0" i="1" smtClean="0">
                        <a:latin typeface="Cambria Math" panose="02040503050406030204" pitchFamily="18" charset="0"/>
                      </a:rPr>
                      <m:t>(0,1)</m:t>
                    </m:r>
                  </m:oMath>
                </a14:m>
                <a:r>
                  <a:rPr lang="en-US" dirty="0"/>
                  <a:t> using RNG; then </a:t>
                </a:r>
                <a14:m>
                  <m:oMath xmlns:m="http://schemas.openxmlformats.org/officeDocument/2006/math">
                    <m:r>
                      <a:rPr lang="fr-CH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fr-CH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fr-CH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CH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p>
                        <m:r>
                          <a:rPr lang="fr-CH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fr-CH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CH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fr-CH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drawn from the distribution with CDF </a:t>
                </a:r>
                <a14:m>
                  <m:oMath xmlns:m="http://schemas.openxmlformats.org/officeDocument/2006/math">
                    <m:r>
                      <a:rPr lang="fr-CH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fr-CH" b="0" i="1" smtClean="0">
                        <a:latin typeface="Cambria Math" panose="02040503050406030204" pitchFamily="18" charset="0"/>
                      </a:rPr>
                      <m:t>()</m:t>
                    </m:r>
                  </m:oMath>
                </a14:m>
                <a:endParaRPr lang="en-US" dirty="0"/>
              </a:p>
              <a:p>
                <a:pPr eaLnBrk="1" hangingPunct="1"/>
                <a:endParaRPr lang="en-US" dirty="0"/>
              </a:p>
            </p:txBody>
          </p:sp>
        </mc:Choice>
        <mc:Fallback xmlns="">
          <p:sp>
            <p:nvSpPr>
              <p:cNvPr id="43011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5"/>
                <a:stretch>
                  <a:fillRect t="-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C3A5A597-CA98-43DC-8E18-EB322DDCE446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2388340"/>
            <a:ext cx="9144000" cy="446966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039353" y="3056709"/>
            <a:ext cx="5004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n-lt"/>
              </a:rPr>
              <a:t>CDF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9541811" y="6298314"/>
                <a:ext cx="32637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1811" y="6298314"/>
                <a:ext cx="326371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2858015" y="2692345"/>
                <a:ext cx="32630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H" i="1" dirty="0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8015" y="2692345"/>
                <a:ext cx="326307" cy="307777"/>
              </a:xfrm>
              <a:prstGeom prst="rect">
                <a:avLst/>
              </a:prstGeom>
              <a:blipFill>
                <a:blip r:embed="rId8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253119" y="4623171"/>
                <a:ext cx="35169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H" i="1"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3119" y="4623171"/>
                <a:ext cx="351699" cy="30777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5872641" y="6372782"/>
                <a:ext cx="114672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H" i="1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fr-CH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CH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CH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p>
                          <m:r>
                            <a:rPr lang="fr-CH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fr-CH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CH" i="1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fr-CH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2641" y="6372782"/>
                <a:ext cx="1146724" cy="307777"/>
              </a:xfrm>
              <a:prstGeom prst="rect">
                <a:avLst/>
              </a:prstGeom>
              <a:blipFill>
                <a:blip r:embed="rId10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3506525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Proof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fr-CH" b="0" i="1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US" dirty="0"/>
                  <a:t> is uniformly distributed: </a:t>
                </a:r>
                <a14:m>
                  <m:oMath xmlns:m="http://schemas.openxmlformats.org/officeDocument/2006/math">
                    <m:r>
                      <a:rPr lang="fr-CH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fr-CH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CH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  <m:r>
                          <a:rPr lang="fr-CH" b="0" i="1" smtClean="0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fr-CH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fr-CH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CH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dirty="0"/>
                  <a:t> for </a:t>
                </a:r>
                <a14:m>
                  <m:oMath xmlns:m="http://schemas.openxmlformats.org/officeDocument/2006/math">
                    <m:r>
                      <a:rPr lang="fr-CH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fr-CH" b="0" i="1" smtClean="0">
                        <a:latin typeface="Cambria Math" panose="02040503050406030204" pitchFamily="18" charset="0"/>
                      </a:rPr>
                      <m:t>∈[0,1]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We define </a:t>
                </a:r>
                <a14:m>
                  <m:oMath xmlns:m="http://schemas.openxmlformats.org/officeDocument/2006/math">
                    <m:r>
                      <a:rPr lang="fr-CH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by  </a:t>
                </a:r>
                <a14:m>
                  <m:oMath xmlns:m="http://schemas.openxmlformats.org/officeDocument/2006/math">
                    <m:r>
                      <a:rPr lang="fr-CH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fr-CH" b="0" i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fr-CH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fr-CH" b="0" i="0" smtClean="0"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p>
                        <m:r>
                          <a:rPr lang="fr-CH" b="0" i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fr-CH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CH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fr-CH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i.e. </a:t>
                </a:r>
                <a14:m>
                  <m:oMath xmlns:m="http://schemas.openxmlformats.org/officeDocument/2006/math">
                    <m:r>
                      <a:rPr lang="fr-CH" i="1">
                        <a:latin typeface="Cambria Math" panose="02040503050406030204" pitchFamily="18" charset="0"/>
                      </a:rPr>
                      <m:t>𝑈</m:t>
                    </m:r>
                    <m:r>
                      <a:rPr lang="fr-CH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fr-CH" i="1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fr-CH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CH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br>
                  <a:rPr lang="fr-CH" dirty="0"/>
                </a:br>
                <a:r>
                  <a:rPr lang="fr-CH" dirty="0"/>
                  <a:t>Let us </a:t>
                </a:r>
                <a:r>
                  <a:rPr lang="fr-CH" dirty="0" err="1"/>
                  <a:t>compute</a:t>
                </a:r>
                <a:r>
                  <a:rPr lang="fr-CH" dirty="0"/>
                  <a:t> the CDF of </a:t>
                </a:r>
                <a14:m>
                  <m:oMath xmlns:m="http://schemas.openxmlformats.org/officeDocument/2006/math">
                    <m:r>
                      <a:rPr lang="fr-CH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br>
                  <a:rPr lang="fr-CH" dirty="0"/>
                </a:br>
                <a:br>
                  <a:rPr lang="fr-CH" dirty="0"/>
                </a:br>
                <a14:m>
                  <m:oMath xmlns:m="http://schemas.openxmlformats.org/officeDocument/2006/math">
                    <m:d>
                      <m:dPr>
                        <m:ctrlPr>
                          <a:rPr lang="fr-CH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CH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fr-CH" b="0" i="1" smtClean="0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fr-CH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fr-CH" b="0" i="1" smtClean="0">
                        <a:latin typeface="Cambria Math" panose="02040503050406030204" pitchFamily="18" charset="0"/>
                      </a:rPr>
                      <m:t>⇔</m:t>
                    </m:r>
                    <m:d>
                      <m:dPr>
                        <m:ctrlPr>
                          <a:rPr lang="fr-CH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CH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  <m:d>
                          <m:dPr>
                            <m:ctrlPr>
                              <a:rPr lang="fr-CH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CH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  <m:r>
                          <a:rPr lang="fr-CH" b="0" i="1" smtClean="0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fr-CH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  <m:d>
                          <m:dPr>
                            <m:ctrlPr>
                              <a:rPr lang="fr-CH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CH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/>
                  <a:t> because </a:t>
                </a:r>
                <a14:m>
                  <m:oMath xmlns:m="http://schemas.openxmlformats.org/officeDocument/2006/math">
                    <m:r>
                      <a:rPr lang="fr-CH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dirty="0"/>
                  <a:t> is monotonic increasing</a:t>
                </a:r>
              </a:p>
              <a:p>
                <a:endParaRPr lang="en-US" dirty="0"/>
              </a:p>
              <a:p>
                <a:r>
                  <a:rPr lang="en-US" dirty="0"/>
                  <a:t>Therefore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H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fr-CH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CH" i="1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fr-CH" i="1"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fr-CH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fr-CH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CH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fr-CH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CH" i="1">
                              <a:latin typeface="Cambria Math" panose="02040503050406030204" pitchFamily="18" charset="0"/>
                            </a:rPr>
                            <m:t>𝐹</m:t>
                          </m:r>
                          <m:d>
                            <m:dPr>
                              <m:ctrlPr>
                                <a:rPr lang="fr-CH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CH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  <m:r>
                            <a:rPr lang="fr-CH" i="1"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fr-CH" i="1">
                              <a:latin typeface="Cambria Math" panose="02040503050406030204" pitchFamily="18" charset="0"/>
                            </a:rPr>
                            <m:t>𝐹</m:t>
                          </m:r>
                          <m:d>
                            <m:dPr>
                              <m:ctrlPr>
                                <a:rPr lang="fr-CH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CH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fr-CH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CH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fr-CH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CH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fr-CH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32" t="-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C3A5A597-CA98-43DC-8E18-EB322DDCE446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42010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What is a simulation ?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C3A5A597-CA98-43DC-8E18-EB322DDCE446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597864-9E1B-4D7D-8280-D6969F00423B}"/>
              </a:ext>
            </a:extLst>
          </p:cNvPr>
          <p:cNvSpPr txBox="1"/>
          <p:nvPr/>
        </p:nvSpPr>
        <p:spPr>
          <a:xfrm>
            <a:off x="5667003" y="255369"/>
            <a:ext cx="51937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800" dirty="0">
                <a:latin typeface="+mj-lt"/>
              </a:rPr>
              <a:t>Write your answer on this screen using Zoom’s  menu</a:t>
            </a:r>
          </a:p>
          <a:p>
            <a:r>
              <a:rPr lang="en-CA" sz="1800" dirty="0">
                <a:latin typeface="+mj-lt"/>
              </a:rPr>
              <a:t>Annotate -&gt; Text</a:t>
            </a:r>
            <a:endParaRPr lang="fr-CH" sz="1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744472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5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83895" y="1342678"/>
            <a:ext cx="9086850" cy="35242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C12C9490-29B1-450A-A54A-1A528E3E45A2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74827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3010" name="Rectangle 2"/>
              <p:cNvSpPr>
                <a:spLocks noGrp="1" noChangeArrowheads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 eaLnBrk="1" hangingPunct="1"/>
                <a:r>
                  <a:rPr lang="en-US" dirty="0"/>
                  <a:t>CDF Inversion, when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()</m:t>
                    </m:r>
                  </m:oMath>
                </a14:m>
                <a:r>
                  <a:rPr lang="en-US" dirty="0"/>
                  <a:t> has jumps</a:t>
                </a:r>
              </a:p>
            </p:txBody>
          </p:sp>
        </mc:Choice>
        <mc:Fallback xmlns="">
          <p:sp>
            <p:nvSpPr>
              <p:cNvPr id="43010" name="Rectang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4"/>
                <a:stretch>
                  <a:fillRect b="-107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01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/>
              <a:t>Replace inverse by (upper) pseudo-inverse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C3A5A597-CA98-43DC-8E18-EB322DDCE446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8964" t="12835" r="18385" b="27302"/>
          <a:stretch/>
        </p:blipFill>
        <p:spPr>
          <a:xfrm>
            <a:off x="3194277" y="3425825"/>
            <a:ext cx="5660571" cy="340505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149792" y="3913733"/>
            <a:ext cx="20755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n-lt"/>
              </a:rPr>
              <a:t>CDF of an integer-valued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random variable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D98DA49-16B0-48E3-BEDB-DAE5CB8691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3565" y="1569774"/>
            <a:ext cx="9334636" cy="184748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797769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Sampling an integer valued RV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(fig in previous slide) We want to draw a sample of the random integer </a:t>
                </a:r>
                <a14:m>
                  <m:oMath xmlns:m="http://schemas.openxmlformats.org/officeDocument/2006/math">
                    <m:r>
                      <a:rPr lang="fr-CH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fr-CH" b="0" i="1" smtClean="0">
                        <a:latin typeface="Cambria Math" panose="02040503050406030204" pitchFamily="18" charset="0"/>
                      </a:rPr>
                      <m:t>≥0 </m:t>
                    </m:r>
                  </m:oMath>
                </a14:m>
                <a:r>
                  <a:rPr lang="en-US" dirty="0"/>
                  <a:t>such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H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H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fr-CH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fr-CH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CH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fr-CH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CH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fr-CH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CH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fr-CH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. </a:t>
                </a:r>
              </a:p>
              <a:p>
                <a:r>
                  <a:rPr lang="en-US" dirty="0"/>
                  <a:t>Let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H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H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fr-CH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fr-CH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fr-CH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fr-CH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fr-CH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fr-CH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fr-CH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CH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fr-CH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dirty="0"/>
                  <a:t> for </a:t>
                </a:r>
                <a14:m>
                  <m:oMath xmlns:m="http://schemas.openxmlformats.org/officeDocument/2006/math">
                    <m:r>
                      <a:rPr lang="fr-CH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fr-CH" b="0" i="1" smtClean="0">
                        <a:latin typeface="Cambria Math" panose="02040503050406030204" pitchFamily="18" charset="0"/>
                      </a:rPr>
                      <m:t>=0,1,2,… </m:t>
                    </m:r>
                  </m:oMath>
                </a14:m>
                <a:r>
                  <a:rPr lang="en-US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H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H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fr-CH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fr-CH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Obtain smallest integer </a:t>
                </a:r>
                <a14:m>
                  <m:oMath xmlns:m="http://schemas.openxmlformats.org/officeDocument/2006/math">
                    <m:r>
                      <a:rPr lang="fr-CH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fr-CH" i="1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i="1" smtClean="0">
                        <a:latin typeface="Cambria Math" panose="02040503050406030204" pitchFamily="18" charset="0"/>
                      </a:rPr>
                      <m:t>s</m:t>
                    </m:r>
                  </m:oMath>
                </a14:m>
                <a:r>
                  <a:rPr lang="en-US" dirty="0"/>
                  <a:t>uch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H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H" b="0" i="1" smtClean="0">
                            <a:latin typeface="Cambria Math" charset="0"/>
                          </a:rPr>
                          <m:t>𝑝</m:t>
                        </m:r>
                        <m:r>
                          <a:rPr lang="mr-I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&lt;</m:t>
                        </m:r>
                        <m:r>
                          <a:rPr lang="fr-CH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fr-CH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The 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H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fr-CH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CH" b="0" i="1" smtClean="0">
                                <a:latin typeface="Cambria Math" charset="0"/>
                              </a:rPr>
                              <m:t>𝑥</m:t>
                            </m:r>
                            <m:r>
                              <a:rPr lang="fr-CH" b="0" i="1" smtClean="0">
                                <a:latin typeface="Cambria Math" charset="0"/>
                              </a:rPr>
                              <m:t>: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CH" b="0" i="1" smtClean="0">
                                    <a:latin typeface="Cambria Math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fr-CH" b="0" i="1" smtClean="0">
                                    <a:latin typeface="Cambria Math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≤</m:t>
                            </m:r>
                            <m:r>
                              <a:rPr lang="fr-CH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𝑝</m:t>
                            </m:r>
                          </m:e>
                        </m:d>
                      </m:e>
                      <m:sub>
                        <m:r>
                          <a:rPr lang="fr-CH" b="0" i="1" smtClean="0">
                            <a:latin typeface="Cambria Math" charset="0"/>
                          </a:rPr>
                          <m:t> </m:t>
                        </m:r>
                      </m:sub>
                    </m:sSub>
                    <m:r>
                      <a:rPr lang="fr-CH" i="1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dirty="0"/>
                  <a:t>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H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H" b="0" i="1" smtClean="0">
                            <a:latin typeface="Cambria Math" charset="0"/>
                          </a:rPr>
                          <m:t>(−</m:t>
                        </m:r>
                        <m:r>
                          <a:rPr lang="fr-CH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∞, </m:t>
                        </m:r>
                        <m:r>
                          <a:rPr lang="fr-CH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  <m:r>
                          <a:rPr lang="fr-CH" b="0" i="1" smtClean="0">
                            <a:latin typeface="Cambria Math" charset="0"/>
                          </a:rPr>
                          <m:t>)</m:t>
                        </m:r>
                      </m:e>
                      <m:sub>
                        <m:r>
                          <a:rPr lang="fr-CH" i="1">
                            <a:latin typeface="Cambria Math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dirty="0"/>
                  <a:t>, its supremum </a:t>
                </a:r>
                <a:r>
                  <a:rPr lang="en-US" dirty="0" err="1"/>
                  <a:t>is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fr-CH">
                        <a:latin typeface="Cambria Math" charset="0"/>
                      </a:rPr>
                      <m:t>𝑛</m:t>
                    </m:r>
                  </m:oMath>
                </a14:m>
                <a:r>
                  <a:rPr lang="en-US" dirty="0"/>
                  <a:t>. Thus,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CH" b="0" i="1" smtClean="0">
                            <a:latin typeface="Cambria Math" charset="0"/>
                          </a:rPr>
                          <m:t>𝐹</m:t>
                        </m:r>
                      </m:e>
                      <m:sup>
                        <m:r>
                          <a:rPr lang="fr-CH" b="0" i="1" smtClean="0">
                            <a:latin typeface="Cambria Math" charset="0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fr-CH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CH" b="0" i="1" smtClean="0">
                            <a:latin typeface="Cambria Math" charset="0"/>
                          </a:rPr>
                          <m:t>𝑝</m:t>
                        </m:r>
                      </m:e>
                    </m:d>
                    <m:r>
                      <a:rPr lang="fr-CH" b="0" i="1" smtClean="0">
                        <a:latin typeface="Cambria Math" charset="0"/>
                      </a:rPr>
                      <m:t>=</m:t>
                    </m:r>
                    <m:r>
                      <a:rPr lang="fr-CH" b="0" i="1" smtClean="0">
                        <a:latin typeface="Cambria Math" charset="0"/>
                      </a:rPr>
                      <m:t>𝑛</m:t>
                    </m:r>
                  </m:oMath>
                </a14:m>
                <a:r>
                  <a:rPr lang="en-US" dirty="0"/>
                  <a:t>.</a:t>
                </a:r>
              </a:p>
              <a:p>
                <a:endParaRPr lang="en-US" dirty="0"/>
              </a:p>
              <a:p>
                <a:pPr marL="457200" indent="-457200">
                  <a:buAutoNum type="arabicPeriod"/>
                </a:pPr>
                <a:r>
                  <a:rPr lang="en-US" dirty="0"/>
                  <a:t>Draw </a:t>
                </a:r>
                <a14:m>
                  <m:oMath xmlns:m="http://schemas.openxmlformats.org/officeDocument/2006/math">
                    <m:r>
                      <a:rPr lang="fr-CH" b="0" i="1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US" dirty="0"/>
                  <a:t> using the RNG</a:t>
                </a:r>
              </a:p>
              <a:p>
                <a:pPr marL="457200" indent="-457200">
                  <a:buAutoNum type="arabicPeriod"/>
                </a:pPr>
                <a:r>
                  <a:rPr lang="en-US" dirty="0"/>
                  <a:t>Output is </a:t>
                </a:r>
                <a14:m>
                  <m:oMath xmlns:m="http://schemas.openxmlformats.org/officeDocument/2006/math">
                    <m:r>
                      <a:rPr lang="fr-CH" b="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such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H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H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fr-CH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fr-CH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fr-CH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fr-CH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fr-CH" b="0" i="1" smtClean="0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fr-CH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H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fr-CH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8" name="Content Placeholder 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1034" t="-857" r="-65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C3A5A597-CA98-43DC-8E18-EB322DDCE446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762786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Ex1. Assume a random integer </a:t>
                </a:r>
                <a14:m>
                  <m:oMath xmlns:m="http://schemas.openxmlformats.org/officeDocument/2006/math">
                    <m:r>
                      <a:rPr lang="fr-CH" b="0" i="1" smtClean="0">
                        <a:latin typeface="Cambria Math" charset="0"/>
                      </a:rPr>
                      <m:t>𝑁</m:t>
                    </m:r>
                  </m:oMath>
                </a14:m>
                <a:r>
                  <a:rPr lang="en-US" dirty="0"/>
                  <a:t> with values between </a:t>
                </a:r>
                <a14:m>
                  <m:oMath xmlns:m="http://schemas.openxmlformats.org/officeDocument/2006/math">
                    <m:r>
                      <a:rPr lang="fr-CH" b="0" i="1" smtClean="0">
                        <a:latin typeface="Cambria Math" charset="0"/>
                      </a:rPr>
                      <m:t>0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fr-CH" b="0" i="1" smtClean="0">
                        <a:latin typeface="Cambria Math" charset="0"/>
                      </a:rPr>
                      <m:t>9</m:t>
                    </m:r>
                  </m:oMath>
                </a14:m>
                <a:r>
                  <a:rPr lang="en-US" dirty="0"/>
                  <a:t> uniformly. </a:t>
                </a:r>
              </a:p>
              <a:p>
                <a:r>
                  <a:rPr lang="en-US" dirty="0"/>
                  <a:t>Then,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H" b="0" i="1" smtClean="0">
                            <a:latin typeface="Cambria Math" charset="0"/>
                          </a:rPr>
                          <m:t>𝐹</m:t>
                        </m:r>
                      </m:e>
                      <m:sub>
                        <m:r>
                          <a:rPr lang="fr-CH" b="0" i="1" smtClean="0">
                            <a:latin typeface="Cambria Math" charset="0"/>
                          </a:rPr>
                          <m:t>−1</m:t>
                        </m:r>
                      </m:sub>
                    </m:sSub>
                    <m:r>
                      <a:rPr lang="fr-CH" b="0" i="1" smtClean="0">
                        <a:latin typeface="Cambria Math" charset="0"/>
                      </a:rPr>
                      <m:t>=0,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H" i="1">
                            <a:latin typeface="Cambria Math" charset="0"/>
                          </a:rPr>
                          <m:t>𝐹</m:t>
                        </m:r>
                      </m:e>
                      <m:sub>
                        <m:r>
                          <a:rPr lang="fr-CH" b="0" i="1" smtClean="0"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fr-CH" i="1">
                        <a:latin typeface="Cambria Math" charset="0"/>
                      </a:rPr>
                      <m:t>=0</m:t>
                    </m:r>
                    <m:r>
                      <a:rPr lang="fr-CH" b="0" i="1" smtClean="0">
                        <a:latin typeface="Cambria Math" charset="0"/>
                      </a:rPr>
                      <m:t>.1</m:t>
                    </m:r>
                    <m:r>
                      <a:rPr lang="fr-CH" b="0" i="0" smtClean="0">
                        <a:latin typeface="Cambria Math" charset="0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H" i="1">
                            <a:latin typeface="Cambria Math" charset="0"/>
                          </a:rPr>
                          <m:t>𝐹</m:t>
                        </m:r>
                      </m:e>
                      <m:sub>
                        <m:r>
                          <a:rPr lang="fr-CH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fr-CH" i="1">
                        <a:latin typeface="Cambria Math" charset="0"/>
                      </a:rPr>
                      <m:t>=0.</m:t>
                    </m:r>
                    <m:r>
                      <a:rPr lang="fr-CH" b="0" i="1" smtClean="0">
                        <a:latin typeface="Cambria Math" charset="0"/>
                      </a:rPr>
                      <m:t>2, …,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H" i="1">
                            <a:latin typeface="Cambria Math" charset="0"/>
                          </a:rPr>
                          <m:t>𝐹</m:t>
                        </m:r>
                      </m:e>
                      <m:sub>
                        <m:r>
                          <a:rPr lang="fr-CH" b="0" i="1" smtClean="0">
                            <a:latin typeface="Cambria Math" charset="0"/>
                          </a:rPr>
                          <m:t>9</m:t>
                        </m:r>
                      </m:sub>
                    </m:sSub>
                    <m:r>
                      <a:rPr lang="fr-CH" i="1">
                        <a:latin typeface="Cambria Math" charset="0"/>
                      </a:rPr>
                      <m:t>=1</m:t>
                    </m:r>
                  </m:oMath>
                </a14:m>
                <a:endParaRPr lang="en-US" dirty="0"/>
              </a:p>
              <a:p>
                <a:pPr marL="342900" indent="-342900">
                  <a:buFont typeface="Wingdings" charset="2"/>
                  <a:buChar char="ü"/>
                </a:pPr>
                <a:r>
                  <a:rPr lang="en-US" dirty="0"/>
                  <a:t>Draw </a:t>
                </a:r>
                <a14:m>
                  <m:oMath xmlns:m="http://schemas.openxmlformats.org/officeDocument/2006/math">
                    <m:r>
                      <a:rPr lang="fr-CH" b="0" i="1" smtClean="0">
                        <a:latin typeface="Cambria Math" charset="0"/>
                      </a:rPr>
                      <m:t>𝑈</m:t>
                    </m:r>
                    <m:r>
                      <a:rPr lang="fr-CH" b="0" i="1" smtClean="0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dirty="0"/>
                  <a:t>using the RNG</a:t>
                </a:r>
              </a:p>
              <a:p>
                <a:pPr marL="342900" indent="-342900">
                  <a:buFont typeface="Wingdings" charset="2"/>
                  <a:buChar char="ü"/>
                </a:pPr>
                <a:r>
                  <a:rPr lang="en-US" dirty="0"/>
                  <a:t>Assume </a:t>
                </a:r>
                <a14:m>
                  <m:oMath xmlns:m="http://schemas.openxmlformats.org/officeDocument/2006/math">
                    <m:r>
                      <a:rPr lang="fr-CH" b="0" i="1" smtClean="0">
                        <a:latin typeface="Cambria Math" charset="0"/>
                      </a:rPr>
                      <m:t>𝑈</m:t>
                    </m:r>
                    <m:r>
                      <a:rPr lang="fr-CH" b="0" i="1" smtClean="0">
                        <a:latin typeface="Cambria Math" charset="0"/>
                      </a:rPr>
                      <m:t>=0.22</m:t>
                    </m:r>
                  </m:oMath>
                </a14:m>
                <a:r>
                  <a:rPr lang="en-US" dirty="0"/>
                  <a:t> then </a:t>
                </a:r>
                <a14:m>
                  <m:oMath xmlns:m="http://schemas.openxmlformats.org/officeDocument/2006/math">
                    <m:r>
                      <a:rPr lang="fr-CH" b="0" i="1" smtClean="0">
                        <a:latin typeface="Cambria Math" charset="0"/>
                      </a:rPr>
                      <m:t>𝑛</m:t>
                    </m:r>
                    <m:r>
                      <a:rPr lang="fr-CH" b="0" i="1" smtClean="0">
                        <a:latin typeface="Cambria Math" charset="0"/>
                      </a:rPr>
                      <m:t>=3</m:t>
                    </m:r>
                  </m:oMath>
                </a14:m>
                <a:endParaRPr lang="en-US" dirty="0"/>
              </a:p>
              <a:p>
                <a:pPr marL="342900" indent="-342900">
                  <a:buFont typeface="Wingdings" charset="2"/>
                  <a:buChar char="ü"/>
                </a:pPr>
                <a:r>
                  <a:rPr lang="en-US" dirty="0"/>
                  <a:t>Assume </a:t>
                </a:r>
                <a14:m>
                  <m:oMath xmlns:m="http://schemas.openxmlformats.org/officeDocument/2006/math">
                    <m:r>
                      <a:rPr lang="fr-CH" i="1">
                        <a:latin typeface="Cambria Math" charset="0"/>
                      </a:rPr>
                      <m:t>𝑈</m:t>
                    </m:r>
                    <m:r>
                      <a:rPr lang="fr-CH" i="1">
                        <a:latin typeface="Cambria Math" charset="0"/>
                      </a:rPr>
                      <m:t>=0.78</m:t>
                    </m:r>
                  </m:oMath>
                </a14:m>
                <a:r>
                  <a:rPr lang="en-US" dirty="0"/>
                  <a:t> then </a:t>
                </a:r>
                <a14:m>
                  <m:oMath xmlns:m="http://schemas.openxmlformats.org/officeDocument/2006/math">
                    <m:r>
                      <a:rPr lang="fr-CH" i="1">
                        <a:latin typeface="Cambria Math" charset="0"/>
                      </a:rPr>
                      <m:t>𝑛</m:t>
                    </m:r>
                    <m:r>
                      <a:rPr lang="fr-CH" i="1">
                        <a:latin typeface="Cambria Math" charset="0"/>
                      </a:rPr>
                      <m:t>=8</m:t>
                    </m:r>
                  </m:oMath>
                </a14:m>
                <a:endParaRPr lang="en-US" dirty="0"/>
              </a:p>
              <a:p>
                <a:pPr marL="342900" indent="-342900">
                  <a:buFont typeface="Wingdings" charset="2"/>
                  <a:buChar char="ü"/>
                </a:pPr>
                <a:endParaRPr lang="en-US" dirty="0"/>
              </a:p>
              <a:p>
                <a:r>
                  <a:rPr lang="en-US" dirty="0"/>
                  <a:t>Ex2. Poisson distribution with CDF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CH" b="0" i="1" smtClean="0">
                                <a:latin typeface="Cambria Math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fr-CH" b="0" i="1" smtClean="0"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fr-CH" b="0" i="1" smtClean="0">
                            <a:latin typeface="Cambria Math" charset="0"/>
                          </a:rPr>
                          <m:t>=</m:t>
                        </m:r>
                        <m:r>
                          <a:rPr lang="fr-CH" b="0" i="1" smtClean="0"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fr-CH" b="0" i="1" smtClean="0">
                            <a:latin typeface="Cambria Math" charset="0"/>
                          </a:rPr>
                          <m:t>−</m:t>
                        </m:r>
                        <m:r>
                          <a:rPr lang="fr-CH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𝜆</m:t>
                        </m:r>
                      </m:sup>
                    </m:sSup>
                    <m:nary>
                      <m:naryPr>
                        <m:chr m:val="∑"/>
                        <m:ctrlPr>
                          <a:rPr lang="is-I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fr-CH" b="0" i="1" smtClean="0">
                            <a:latin typeface="Cambria Math" charset="0"/>
                          </a:rPr>
                          <m:t>𝑖</m:t>
                        </m:r>
                        <m:r>
                          <a:rPr lang="fr-CH" b="0" i="1" smtClean="0">
                            <a:latin typeface="Cambria Math" charset="0"/>
                          </a:rPr>
                          <m:t>=0</m:t>
                        </m:r>
                      </m:sub>
                      <m:sup>
                        <m:r>
                          <a:rPr lang="fr-CH" b="0" i="1" smtClean="0">
                            <a:latin typeface="Cambria Math" charset="0"/>
                          </a:rPr>
                          <m:t>𝑛</m:t>
                        </m:r>
                      </m:sup>
                      <m:e>
                        <m:f>
                          <m:fPr>
                            <m:ctrlPr>
                              <a:rPr lang="mr-IN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mr-IN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mr-IN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𝜆</m:t>
                                </m:r>
                              </m:e>
                              <m:sup>
                                <m:r>
                                  <a:rPr lang="fr-CH" b="0" i="1" smtClean="0">
                                    <a:latin typeface="Cambria Math" charset="0"/>
                                  </a:rPr>
                                  <m:t>𝑖</m:t>
                                </m:r>
                              </m:sup>
                            </m:sSup>
                          </m:num>
                          <m:den>
                            <m:r>
                              <a:rPr lang="fr-CH" b="0" i="1" smtClean="0">
                                <a:latin typeface="Cambria Math" charset="0"/>
                              </a:rPr>
                              <m:t>𝑖</m:t>
                            </m:r>
                            <m:r>
                              <a:rPr lang="fr-CH" b="0" i="1" smtClean="0">
                                <a:latin typeface="Cambria Math" charset="0"/>
                              </a:rPr>
                              <m:t>!</m:t>
                            </m:r>
                          </m:den>
                        </m:f>
                      </m:e>
                    </m:nary>
                  </m:oMath>
                </a14:m>
                <a:endParaRPr lang="en-US" dirty="0"/>
              </a:p>
              <a:p>
                <a:pPr marL="342900" indent="-342900">
                  <a:buFont typeface="Wingdings" charset="2"/>
                  <a:buChar char="ü"/>
                </a:pPr>
                <a:r>
                  <a:rPr lang="en-US" dirty="0"/>
                  <a:t>Draw </a:t>
                </a:r>
                <a14:m>
                  <m:oMath xmlns:m="http://schemas.openxmlformats.org/officeDocument/2006/math">
                    <m:r>
                      <a:rPr lang="fr-CH" i="1">
                        <a:latin typeface="Cambria Math" charset="0"/>
                      </a:rPr>
                      <m:t>𝑈</m:t>
                    </m:r>
                    <m:r>
                      <a:rPr lang="fr-CH" i="1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dirty="0"/>
                  <a:t>using the RNG</a:t>
                </a:r>
              </a:p>
              <a:p>
                <a:pPr marL="342900" indent="-342900">
                  <a:buFont typeface="Wingdings" charset="2"/>
                  <a:buChar char="ü"/>
                </a:pPr>
                <a:r>
                  <a:rPr lang="en-US" dirty="0"/>
                  <a:t>Return </a:t>
                </a:r>
                <a14:m>
                  <m:oMath xmlns:m="http://schemas.openxmlformats.org/officeDocument/2006/math">
                    <m:r>
                      <a:rPr lang="fr-CH" b="0" i="1" smtClean="0">
                        <a:latin typeface="Cambria Math" charset="0"/>
                      </a:rPr>
                      <m:t>𝑛</m:t>
                    </m:r>
                  </m:oMath>
                </a14:m>
                <a:r>
                  <a:rPr lang="en-US" dirty="0"/>
                  <a:t> such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CH" i="1"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fr-CH" i="1">
                            <a:latin typeface="Cambria Math" charset="0"/>
                          </a:rPr>
                          <m:t>−</m:t>
                        </m:r>
                        <m:r>
                          <a:rPr lang="fr-CH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𝜆</m:t>
                        </m:r>
                      </m:sup>
                    </m:sSup>
                    <m:nary>
                      <m:naryPr>
                        <m:chr m:val="∑"/>
                        <m:ctrlPr>
                          <a:rPr lang="is-I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fr-CH" i="1">
                            <a:latin typeface="Cambria Math" charset="0"/>
                          </a:rPr>
                          <m:t>𝑖</m:t>
                        </m:r>
                        <m:r>
                          <a:rPr lang="fr-CH" i="1">
                            <a:latin typeface="Cambria Math" charset="0"/>
                          </a:rPr>
                          <m:t>=0</m:t>
                        </m:r>
                      </m:sub>
                      <m:sup>
                        <m:r>
                          <a:rPr lang="fr-CH" i="1">
                            <a:latin typeface="Cambria Math" charset="0"/>
                          </a:rPr>
                          <m:t>𝑛</m:t>
                        </m:r>
                        <m:r>
                          <a:rPr lang="fr-CH" b="0" i="1" smtClean="0">
                            <a:latin typeface="Cambria Math" charset="0"/>
                          </a:rPr>
                          <m:t>−1</m:t>
                        </m:r>
                      </m:sup>
                      <m:e>
                        <m:f>
                          <m:fPr>
                            <m:ctrlPr>
                              <a:rPr lang="mr-I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mr-I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mr-IN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𝜆</m:t>
                                </m:r>
                              </m:e>
                              <m:sup>
                                <m:r>
                                  <a:rPr lang="fr-CH" i="1">
                                    <a:latin typeface="Cambria Math" charset="0"/>
                                  </a:rPr>
                                  <m:t>𝑖</m:t>
                                </m:r>
                              </m:sup>
                            </m:sSup>
                          </m:num>
                          <m:den>
                            <m:r>
                              <a:rPr lang="fr-CH" i="1">
                                <a:latin typeface="Cambria Math" charset="0"/>
                              </a:rPr>
                              <m:t>𝑖</m:t>
                            </m:r>
                            <m:r>
                              <a:rPr lang="fr-CH" i="1">
                                <a:latin typeface="Cambria Math" charset="0"/>
                              </a:rPr>
                              <m:t>!</m:t>
                            </m:r>
                          </m:den>
                        </m:f>
                        <m:r>
                          <a:rPr lang="fr-CH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≤</m:t>
                        </m:r>
                        <m:r>
                          <a:rPr lang="fr-CH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𝑈</m:t>
                        </m:r>
                        <m:r>
                          <a:rPr lang="fr-CH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&lt;</m:t>
                        </m:r>
                      </m:e>
                    </m:nary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CH" i="1"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fr-CH" i="1">
                            <a:latin typeface="Cambria Math" charset="0"/>
                          </a:rPr>
                          <m:t>−</m:t>
                        </m:r>
                        <m:r>
                          <a:rPr lang="fr-CH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𝜆</m:t>
                        </m:r>
                      </m:sup>
                    </m:sSup>
                    <m:nary>
                      <m:naryPr>
                        <m:chr m:val="∑"/>
                        <m:ctrlPr>
                          <a:rPr lang="is-I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fr-CH" i="1">
                            <a:latin typeface="Cambria Math" charset="0"/>
                          </a:rPr>
                          <m:t>𝑖</m:t>
                        </m:r>
                        <m:r>
                          <a:rPr lang="fr-CH" i="1">
                            <a:latin typeface="Cambria Math" charset="0"/>
                          </a:rPr>
                          <m:t>=0</m:t>
                        </m:r>
                      </m:sub>
                      <m:sup>
                        <m:r>
                          <a:rPr lang="fr-CH" i="1">
                            <a:latin typeface="Cambria Math" charset="0"/>
                          </a:rPr>
                          <m:t>𝑛</m:t>
                        </m:r>
                      </m:sup>
                      <m:e>
                        <m:f>
                          <m:fPr>
                            <m:ctrlPr>
                              <a:rPr lang="mr-I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mr-I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mr-IN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𝜆</m:t>
                                </m:r>
                              </m:e>
                              <m:sup>
                                <m:r>
                                  <a:rPr lang="fr-CH" i="1">
                                    <a:latin typeface="Cambria Math" charset="0"/>
                                  </a:rPr>
                                  <m:t>𝑖</m:t>
                                </m:r>
                              </m:sup>
                            </m:sSup>
                          </m:num>
                          <m:den>
                            <m:r>
                              <a:rPr lang="fr-CH" i="1">
                                <a:latin typeface="Cambria Math" charset="0"/>
                              </a:rPr>
                              <m:t>𝑖</m:t>
                            </m:r>
                            <m:r>
                              <a:rPr lang="fr-CH" i="1">
                                <a:latin typeface="Cambria Math" charset="0"/>
                              </a:rPr>
                              <m:t>!</m:t>
                            </m:r>
                          </m:den>
                        </m:f>
                      </m:e>
                    </m:nary>
                    <m:r>
                      <a:rPr lang="en-US" i="1" smtClean="0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No closed form here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9" t="-857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C3A5A597-CA98-43DC-8E18-EB322DDCE446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30564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3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21822" y="712787"/>
            <a:ext cx="9144000" cy="54324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C12C9490-29B1-450A-A54A-1A528E3E45A2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887558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PQuestion"/>
              <p:cNvSpPr>
                <a:spLocks noGrp="1"/>
              </p:cNvSpPr>
              <p:nvPr>
                <p:ph type="title"/>
              </p:nvPr>
            </p:nvSpPr>
            <p:spPr>
              <a:xfrm>
                <a:off x="343565" y="-1"/>
                <a:ext cx="11065561" cy="1907771"/>
              </a:xfrm>
            </p:spPr>
            <p:txBody>
              <a:bodyPr/>
              <a:lstStyle/>
              <a:p>
                <a:r>
                  <a:rPr lang="en-US" sz="3200" dirty="0"/>
                  <a:t>What does this function compute ?</a:t>
                </a:r>
                <a:br>
                  <a:rPr lang="en-US" sz="3200" dirty="0"/>
                </a:br>
                <a:r>
                  <a:rPr lang="en-US" sz="3200" dirty="0" err="1"/>
                  <a:t>myfun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fr-CH" sz="32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CH" sz="3200" b="1" i="1"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</m:d>
                    <m:r>
                      <a:rPr lang="fr-CH" sz="3200" b="1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3200" dirty="0"/>
                  <a:t> if rand</a:t>
                </a:r>
                <a14:m>
                  <m:oMath xmlns:m="http://schemas.openxmlformats.org/officeDocument/2006/math">
                    <m:r>
                      <a:rPr lang="en-US" sz="3200" i="1" dirty="0">
                        <a:latin typeface="Cambria Math" panose="02040503050406030204" pitchFamily="18" charset="0"/>
                      </a:rPr>
                      <m:t>()&lt;</m:t>
                    </m:r>
                    <m:r>
                      <a:rPr lang="en-US" sz="3200" i="1" dirty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3200" dirty="0"/>
                  <a:t> 0 else 1</a:t>
                </a:r>
                <a:br>
                  <a:rPr lang="en-US" sz="3200" dirty="0"/>
                </a:br>
                <a:endParaRPr lang="en-US" sz="3200" dirty="0"/>
              </a:p>
            </p:txBody>
          </p:sp>
        </mc:Choice>
        <mc:Fallback xmlns="">
          <p:sp>
            <p:nvSpPr>
              <p:cNvPr id="2" name="TPQuestion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43565" y="-1"/>
                <a:ext cx="11065561" cy="1907771"/>
              </a:xfrm>
              <a:blipFill>
                <a:blip r:embed="rId4"/>
                <a:stretch>
                  <a:fillRect l="-1377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PAnswers"/>
              <p:cNvSpPr>
                <a:spLocks noGrp="1"/>
              </p:cNvSpPr>
              <p:nvPr>
                <p:ph idx="1"/>
                <p:custDataLst>
                  <p:tags r:id="rId2"/>
                </p:custDataLst>
              </p:nvPr>
            </p:nvSpPr>
            <p:spPr>
              <a:xfrm>
                <a:off x="343565" y="2468879"/>
                <a:ext cx="6377275" cy="4294015"/>
              </a:xfrm>
            </p:spPr>
            <p:txBody>
              <a:bodyPr>
                <a:normAutofit/>
              </a:bodyPr>
              <a:lstStyle/>
              <a:p>
                <a:pPr marL="457200" indent="-457200">
                  <a:spcAft>
                    <a:spcPts val="0"/>
                  </a:spcAft>
                  <a:buFont typeface="+mj-lt"/>
                  <a:buAutoNum type="alphaUcPeriod"/>
                </a:pPr>
                <a:r>
                  <a:rPr lang="en-US" dirty="0"/>
                  <a:t>The flip of a coin where 1 is obtained with </a:t>
                </a:r>
                <a:r>
                  <a:rPr lang="en-US" dirty="0" err="1"/>
                  <a:t>proba</a:t>
                </a:r>
                <a:r>
                  <a:rPr lang="en-US" dirty="0"/>
                  <a:t> 𝑝 and 0 with </a:t>
                </a:r>
                <a:r>
                  <a:rPr lang="en-US" dirty="0" err="1"/>
                  <a:t>proba</a:t>
                </a:r>
                <a:r>
                  <a:rPr lang="en-US" dirty="0"/>
                  <a:t> 1−𝑝</a:t>
                </a:r>
              </a:p>
              <a:p>
                <a:pPr marL="457200" indent="-457200">
                  <a:spcAft>
                    <a:spcPts val="0"/>
                  </a:spcAft>
                  <a:buFont typeface="+mj-lt"/>
                  <a:buAutoNum type="alphaUcPeriod"/>
                </a:pPr>
                <a:r>
                  <a:rPr lang="en-US" dirty="0"/>
                  <a:t>The flip of a coin where 1 is obtained with </a:t>
                </a:r>
                <a:r>
                  <a:rPr lang="en-US" dirty="0" err="1"/>
                  <a:t>proba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fr-CH" b="0" i="0" smtClean="0">
                        <a:latin typeface="Cambria Math" panose="02040503050406030204" pitchFamily="18" charset="0"/>
                      </a:rPr>
                      <m:t>1−</m:t>
                    </m:r>
                    <m:r>
                      <a:rPr lang="fr-CH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fr-CH" i="1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 with </a:t>
                </a:r>
                <a:r>
                  <a:rPr lang="en-US" dirty="0" err="1"/>
                  <a:t>proba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fr-CH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dirty="0"/>
              </a:p>
              <a:p>
                <a:pPr marL="457200" indent="-457200">
                  <a:spcAft>
                    <a:spcPts val="0"/>
                  </a:spcAft>
                  <a:buFont typeface="+mj-lt"/>
                  <a:buAutoNum type="alphaUcPeriod"/>
                </a:pPr>
                <a:r>
                  <a:rPr lang="en-US" dirty="0"/>
                  <a:t>A sample of a geometric random variable with mean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fr-CH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CH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fr-CH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den>
                    </m:f>
                  </m:oMath>
                </a14:m>
                <a:endParaRPr lang="fr-CH" b="0" dirty="0"/>
              </a:p>
              <a:p>
                <a:pPr marL="457200" indent="-457200">
                  <a:spcAft>
                    <a:spcPts val="0"/>
                  </a:spcAft>
                  <a:buFont typeface="+mj-lt"/>
                  <a:buAutoNum type="alphaUcPeriod"/>
                </a:pPr>
                <a:r>
                  <a:rPr lang="en-US" dirty="0"/>
                  <a:t>A sample of a geometric random variable with mean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fr-CH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CH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fr-CH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fr-CH" i="1">
                            <a:latin typeface="Cambria Math" panose="02040503050406030204" pitchFamily="18" charset="0"/>
                          </a:rPr>
                          <m:t>𝑝</m:t>
                        </m:r>
                      </m:den>
                    </m:f>
                  </m:oMath>
                </a14:m>
                <a:endParaRPr lang="fr-CH" dirty="0"/>
              </a:p>
              <a:p>
                <a:pPr marL="457200" indent="-457200">
                  <a:spcAft>
                    <a:spcPts val="0"/>
                  </a:spcAft>
                  <a:buFont typeface="+mj-lt"/>
                  <a:buAutoNum type="alphaUcPeriod"/>
                </a:pPr>
                <a:r>
                  <a:rPr lang="fr-CH" dirty="0"/>
                  <a:t>I </a:t>
                </a:r>
                <a:r>
                  <a:rPr lang="fr-CH" dirty="0" err="1"/>
                  <a:t>don’t</a:t>
                </a:r>
                <a:r>
                  <a:rPr lang="fr-CH" dirty="0"/>
                  <a:t> know</a:t>
                </a:r>
                <a:endParaRPr lang="en-US" dirty="0"/>
              </a:p>
            </p:txBody>
          </p:sp>
        </mc:Choice>
        <mc:Fallback xmlns="">
          <p:sp>
            <p:nvSpPr>
              <p:cNvPr id="3" name="TPAnswers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  <p:custDataLst>
                  <p:tags r:id="rId5"/>
                </p:custDataLst>
              </p:nvPr>
            </p:nvSpPr>
            <p:spPr>
              <a:xfrm>
                <a:off x="343565" y="2468879"/>
                <a:ext cx="6377275" cy="4294015"/>
              </a:xfrm>
              <a:blipFill>
                <a:blip r:embed="rId6"/>
                <a:stretch>
                  <a:fillRect l="-1528" t="-1278" r="-955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C3A5A597-CA98-43DC-8E18-EB322DDCE446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844137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Solution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The flip of a coin that returns 0 with probability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is obtained as follows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=0,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b="0" dirty="0"/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H" b="0" i="1" smtClean="0">
                              <a:latin typeface="Cambria Math" charset="0"/>
                            </a:rPr>
                            <m:t>𝐹</m:t>
                          </m:r>
                        </m:e>
                        <m:sub>
                          <m:r>
                            <a:rPr lang="fr-CH" b="0" i="1" smtClean="0">
                              <a:latin typeface="Cambria Math" charset="0"/>
                            </a:rPr>
                            <m:t>𝑛</m:t>
                          </m:r>
                          <m:r>
                            <a:rPr lang="fr-CH" b="0" i="1" smtClean="0">
                              <a:latin typeface="Cambria Math" charset="0"/>
                            </a:rPr>
                            <m:t>−1</m:t>
                          </m:r>
                        </m:sub>
                      </m:sSub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≤</m:t>
                      </m:r>
                      <m:r>
                        <a:rPr lang="fr-CH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𝑈</m:t>
                      </m:r>
                      <m:r>
                        <a:rPr lang="fr-CH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&lt;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fr-CH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𝐹</m:t>
                          </m:r>
                        </m:e>
                        <m:sub>
                          <m:r>
                            <a:rPr lang="fr-CH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fr-CH" b="0" i="1" dirty="0">
                  <a:latin typeface="Cambria Math" charset="0"/>
                  <a:ea typeface="Cambria Math" charset="0"/>
                  <a:cs typeface="Cambria Math" charset="0"/>
                </a:endParaRPr>
              </a:p>
              <a:p>
                <a:endParaRPr lang="fr-CH" b="0" i="1" dirty="0">
                  <a:latin typeface="Cambria Math" charset="0"/>
                  <a:ea typeface="Cambria Math" charset="0"/>
                  <a:cs typeface="Cambria Math" charset="0"/>
                </a:endParaRP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return 0</a:t>
                </a:r>
                <a:br>
                  <a:rPr lang="en-US" dirty="0"/>
                </a:br>
                <a:r>
                  <a:rPr lang="en-US" dirty="0"/>
                  <a:t>else return 1</a:t>
                </a:r>
              </a:p>
              <a:p>
                <a:endParaRPr lang="en-US" dirty="0"/>
              </a:p>
              <a:p>
                <a:r>
                  <a:rPr lang="en-US" dirty="0"/>
                  <a:t>Answer B</a:t>
                </a:r>
                <a:endParaRPr lang="en-US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085" t="-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C3A5A597-CA98-43DC-8E18-EB322DDCE446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386532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PQuestion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one is a uniform random point ?</a:t>
            </a:r>
          </a:p>
        </p:txBody>
      </p:sp>
      <p:sp>
        <p:nvSpPr>
          <p:cNvPr id="3" name="TPAnswers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1703389" y="1052513"/>
            <a:ext cx="2755401" cy="5689600"/>
          </a:xfrm>
        </p:spPr>
        <p:txBody>
          <a:bodyPr>
            <a:normAutofit/>
          </a:bodyPr>
          <a:lstStyle/>
          <a:p>
            <a:pPr marL="457200" indent="-457200">
              <a:spcAft>
                <a:spcPts val="0"/>
              </a:spcAft>
              <a:buFont typeface="+mj-lt"/>
              <a:buAutoNum type="alphaUcPeriod"/>
            </a:pPr>
            <a:r>
              <a:rPr lang="en-US"/>
              <a:t>A</a:t>
            </a:r>
            <a:endParaRPr lang="en-US" dirty="0"/>
          </a:p>
          <a:p>
            <a:pPr marL="457200" indent="-457200">
              <a:spcAft>
                <a:spcPts val="0"/>
              </a:spcAft>
              <a:buFont typeface="+mj-lt"/>
              <a:buAutoNum type="alphaUcPeriod"/>
            </a:pPr>
            <a:r>
              <a:rPr lang="en-US" dirty="0"/>
              <a:t>B</a:t>
            </a:r>
          </a:p>
          <a:p>
            <a:pPr marL="457200" indent="-457200">
              <a:spcAft>
                <a:spcPts val="0"/>
              </a:spcAft>
              <a:buFont typeface="+mj-lt"/>
              <a:buAutoNum type="alphaUcPeriod"/>
            </a:pPr>
            <a:r>
              <a:rPr lang="en-US" dirty="0"/>
              <a:t>Both</a:t>
            </a:r>
          </a:p>
          <a:p>
            <a:pPr marL="457200" indent="-457200">
              <a:spcAft>
                <a:spcPts val="0"/>
              </a:spcAft>
              <a:buFont typeface="+mj-lt"/>
              <a:buAutoNum type="alphaUcPeriod"/>
            </a:pPr>
            <a:r>
              <a:rPr lang="en-US" dirty="0"/>
              <a:t>None</a:t>
            </a:r>
          </a:p>
          <a:p>
            <a:pPr marL="457200" indent="-457200">
              <a:spcAft>
                <a:spcPts val="0"/>
              </a:spcAft>
              <a:buFont typeface="+mj-lt"/>
              <a:buAutoNum type="alphaUcPeriod"/>
            </a:pPr>
            <a:r>
              <a:rPr lang="en-US" dirty="0"/>
              <a:t>I don’t know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C3A5A597-CA98-43DC-8E18-EB322DDCE446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052896" y="908051"/>
            <a:ext cx="13885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n-lt"/>
              </a:rPr>
              <a:t>10’000 samples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5986508" y="1123715"/>
            <a:ext cx="3980083" cy="5736997"/>
            <a:chOff x="4462507" y="1123714"/>
            <a:chExt cx="3980083" cy="5736997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7488" y="1123714"/>
              <a:ext cx="3865102" cy="2893659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7488" y="3954394"/>
              <a:ext cx="3865102" cy="2906317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4462507" y="2032908"/>
              <a:ext cx="46519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solidFill>
                    <a:srgbClr val="0099CC"/>
                  </a:solidFill>
                  <a:latin typeface="+mj-lt"/>
                  <a:ea typeface="+mj-ea"/>
                  <a:cs typeface="+mj-cs"/>
                </a:rPr>
                <a:t>A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500562" y="4372408"/>
              <a:ext cx="44275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solidFill>
                    <a:srgbClr val="0099CC"/>
                  </a:solidFill>
                  <a:latin typeface="+mj-lt"/>
                  <a:ea typeface="+mj-ea"/>
                  <a:cs typeface="+mj-cs"/>
                </a:rPr>
                <a:t>B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45487245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Solution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076" y="2098766"/>
            <a:ext cx="5676010" cy="4643347"/>
          </a:xfrm>
        </p:spPr>
        <p:txBody>
          <a:bodyPr/>
          <a:lstStyle/>
          <a:p>
            <a:r>
              <a:rPr lang="en-US" dirty="0"/>
              <a:t>A is a regular (non random) sample</a:t>
            </a:r>
          </a:p>
          <a:p>
            <a:endParaRPr lang="en-US" dirty="0"/>
          </a:p>
          <a:p>
            <a:r>
              <a:rPr lang="en-US" dirty="0"/>
              <a:t>B is sampled from the uniform distribution</a:t>
            </a:r>
          </a:p>
          <a:p>
            <a:endParaRPr lang="en-US" dirty="0"/>
          </a:p>
          <a:p>
            <a:r>
              <a:rPr lang="en-US" dirty="0"/>
              <a:t>Answer B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C3A5A597-CA98-43DC-8E18-EB322DDCE446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5986508" y="1123715"/>
            <a:ext cx="3980083" cy="5736997"/>
            <a:chOff x="4462507" y="1123714"/>
            <a:chExt cx="3980083" cy="5736997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7488" y="1123714"/>
              <a:ext cx="3865102" cy="2893659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7488" y="3954394"/>
              <a:ext cx="3865102" cy="2906317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4462507" y="2032908"/>
              <a:ext cx="46519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solidFill>
                    <a:srgbClr val="0099CC"/>
                  </a:solidFill>
                  <a:latin typeface="+mj-lt"/>
                  <a:ea typeface="+mj-ea"/>
                  <a:cs typeface="+mj-cs"/>
                </a:rPr>
                <a:t>A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500562" y="4372408"/>
              <a:ext cx="44275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solidFill>
                    <a:srgbClr val="0099CC"/>
                  </a:solidFill>
                  <a:latin typeface="+mj-lt"/>
                  <a:ea typeface="+mj-ea"/>
                  <a:cs typeface="+mj-cs"/>
                </a:rPr>
                <a:t>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143333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74073" y="0"/>
            <a:ext cx="10293927" cy="1001684"/>
          </a:xfrm>
        </p:spPr>
        <p:txBody>
          <a:bodyPr/>
          <a:lstStyle/>
          <a:p>
            <a:r>
              <a:rPr lang="en-US" sz="3200" dirty="0"/>
              <a:t>How do you sample a random uniform point in a rectangle ?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C3A5A597-CA98-43DC-8E18-EB322DDCE446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88744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solidFill>
                  <a:srgbClr val="FF0000"/>
                </a:solidFill>
              </a:rPr>
              <a:t>What is a simulation ?</a:t>
            </a:r>
          </a:p>
        </p:txBody>
      </p:sp>
      <p:sp>
        <p:nvSpPr>
          <p:cNvPr id="32051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/>
              <a:t>An experiment in computer</a:t>
            </a:r>
          </a:p>
          <a:p>
            <a:pPr eaLnBrk="1" hangingPunct="1"/>
            <a:r>
              <a:rPr lang="en-US" dirty="0"/>
              <a:t>Important differences between simulation &amp; real implementation</a:t>
            </a:r>
          </a:p>
          <a:p>
            <a:pPr lvl="1"/>
            <a:r>
              <a:rPr lang="en-US" dirty="0"/>
              <a:t>Serialization of events</a:t>
            </a:r>
          </a:p>
          <a:p>
            <a:pPr lvl="1" eaLnBrk="1" hangingPunct="1"/>
            <a:r>
              <a:rPr lang="en-US" dirty="0"/>
              <a:t>Simulated vs real time</a:t>
            </a:r>
          </a:p>
          <a:p>
            <a:pPr lvl="1"/>
            <a:r>
              <a:rPr lang="en-US" dirty="0"/>
              <a:t>Initialization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C3A5A597-CA98-43DC-8E18-EB322DDCE446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49972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5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5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5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5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631950" y="0"/>
            <a:ext cx="8928100" cy="908050"/>
          </a:xfrm>
        </p:spPr>
        <p:txBody>
          <a:bodyPr/>
          <a:lstStyle/>
          <a:p>
            <a:r>
              <a:rPr lang="en-US" sz="3200" dirty="0">
                <a:solidFill>
                  <a:srgbClr val="FF0000"/>
                </a:solidFill>
              </a:rPr>
              <a:t>How do you sample a uniform point in a rectangle 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>
              <a:xfrm>
                <a:off x="343565" y="1073295"/>
                <a:ext cx="7877722" cy="5689600"/>
              </a:xfrm>
            </p:spPr>
            <p:txBody>
              <a:bodyPr/>
              <a:lstStyle/>
              <a:p>
                <a:r>
                  <a:rPr lang="fr-CH" b="0" dirty="0">
                    <a:latin typeface="Cambria Math" panose="02040503050406030204" pitchFamily="18" charset="0"/>
                  </a:rPr>
                  <a:t>Let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fr-CH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CH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CH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fr-CH" b="0" i="1" dirty="0" smtClean="0">
                                <a:latin typeface="Cambria Math" panose="02040503050406030204" pitchFamily="18" charset="0"/>
                              </a:rPr>
                              <m:t>min</m:t>
                            </m:r>
                            <m:r>
                              <a:rPr lang="fr-CH" b="0" i="1" dirty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  <m:r>
                          <a:rPr lang="fr-CH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fr-CH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CH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fr-CH" i="1" dirty="0">
                                <a:latin typeface="Cambria Math" panose="02040503050406030204" pitchFamily="18" charset="0"/>
                              </a:rPr>
                              <m:t>m</m:t>
                            </m:r>
                            <m:r>
                              <m:rPr>
                                <m:sty m:val="p"/>
                              </m:rPr>
                              <a:rPr lang="fr-CH" b="0" i="0" dirty="0" smtClean="0">
                                <a:latin typeface="Cambria Math" panose="02040503050406030204" pitchFamily="18" charset="0"/>
                              </a:rPr>
                              <m:t>ax</m:t>
                            </m:r>
                            <m:r>
                              <a:rPr lang="fr-CH" i="1" dirty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</m:e>
                    </m:d>
                    <m:r>
                      <a:rPr lang="fr-CH" b="0" i="1" dirty="0" smtClean="0">
                        <a:latin typeface="Cambria Math" panose="02040503050406030204" pitchFamily="18" charset="0"/>
                      </a:rPr>
                      <m:t>×</m:t>
                    </m:r>
                    <m:d>
                      <m:dPr>
                        <m:begChr m:val="["/>
                        <m:endChr m:val="]"/>
                        <m:ctrlPr>
                          <a:rPr lang="fr-CH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CH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CH" b="0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fr-CH" i="1" dirty="0">
                                <a:latin typeface="Cambria Math" panose="02040503050406030204" pitchFamily="18" charset="0"/>
                              </a:rPr>
                              <m:t>min</m:t>
                            </m:r>
                            <m:r>
                              <a:rPr lang="fr-CH" i="1" dirty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  <m:r>
                          <a:rPr lang="fr-CH" i="1" dirty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fr-CH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CH" b="0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fr-CH" i="1" dirty="0">
                                <a:latin typeface="Cambria Math" panose="02040503050406030204" pitchFamily="18" charset="0"/>
                              </a:rPr>
                              <m:t>m</m:t>
                            </m:r>
                            <m:r>
                              <m:rPr>
                                <m:sty m:val="p"/>
                              </m:rPr>
                              <a:rPr lang="fr-CH" dirty="0">
                                <a:latin typeface="Cambria Math" panose="02040503050406030204" pitchFamily="18" charset="0"/>
                              </a:rPr>
                              <m:t>ax</m:t>
                            </m:r>
                            <m:r>
                              <a:rPr lang="fr-CH" i="1" dirty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</m:e>
                    </m:d>
                  </m:oMath>
                </a14:m>
                <a:r>
                  <a:rPr lang="fr-CH" b="0" dirty="0">
                    <a:latin typeface="Cambria Math" panose="02040503050406030204" pitchFamily="18" charset="0"/>
                  </a:rPr>
                  <a:t> </a:t>
                </a:r>
                <a:r>
                  <a:rPr lang="fr-CH" b="0" dirty="0" err="1">
                    <a:latin typeface="Cambria Math" panose="02040503050406030204" pitchFamily="18" charset="0"/>
                  </a:rPr>
                  <a:t>be</a:t>
                </a:r>
                <a:r>
                  <a:rPr lang="fr-CH" b="0" dirty="0">
                    <a:latin typeface="Cambria Math" panose="02040503050406030204" pitchFamily="18" charset="0"/>
                  </a:rPr>
                  <a:t> the rectangle</a:t>
                </a:r>
                <a:br>
                  <a:rPr lang="fr-CH" b="0" dirty="0">
                    <a:latin typeface="Cambria Math" panose="02040503050406030204" pitchFamily="18" charset="0"/>
                  </a:rPr>
                </a:br>
                <a:endParaRPr lang="fr-CH" b="0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fr-CH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fr-CH" b="0" i="1" smtClean="0">
                        <a:latin typeface="Cambria Math" panose="02040503050406030204" pitchFamily="18" charset="0"/>
                      </a:rPr>
                      <m:t>=(</m:t>
                    </m:r>
                    <m:r>
                      <a:rPr lang="fr-CH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fr-CH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fr-CH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fr-CH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where </a:t>
                </a:r>
                <a14:m>
                  <m:oMath xmlns:m="http://schemas.openxmlformats.org/officeDocument/2006/math">
                    <m:r>
                      <a:rPr lang="fr-CH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fr-CH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 are independent, because the distribution of </a:t>
                </a:r>
                <a14:m>
                  <m:oMath xmlns:m="http://schemas.openxmlformats.org/officeDocument/2006/math">
                    <m:r>
                      <a:rPr lang="fr-CH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 given </a:t>
                </a:r>
                <a14:m>
                  <m:oMath xmlns:m="http://schemas.openxmlformats.org/officeDocument/2006/math">
                    <m:r>
                      <a:rPr lang="fr-CH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fr-CH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CH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is uniform in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fr-CH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CH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CH" i="1" dirty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fr-CH" i="1" dirty="0">
                                <a:latin typeface="Cambria Math" panose="02040503050406030204" pitchFamily="18" charset="0"/>
                              </a:rPr>
                              <m:t>min</m:t>
                            </m:r>
                            <m:r>
                              <a:rPr lang="fr-CH" i="1" dirty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  <m:r>
                          <a:rPr lang="fr-CH" i="1" dirty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fr-CH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CH" i="1" dirty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fr-CH" i="1" dirty="0">
                                <a:latin typeface="Cambria Math" panose="02040503050406030204" pitchFamily="18" charset="0"/>
                              </a:rPr>
                              <m:t>m</m:t>
                            </m:r>
                            <m:r>
                              <m:rPr>
                                <m:sty m:val="p"/>
                              </m:rPr>
                              <a:rPr lang="fr-CH" dirty="0">
                                <a:latin typeface="Cambria Math" panose="02040503050406030204" pitchFamily="18" charset="0"/>
                              </a:rPr>
                              <m:t>ax</m:t>
                            </m:r>
                            <m:r>
                              <a:rPr lang="fr-CH" i="1" dirty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(and therefore does not depend on </a:t>
                </a:r>
                <a14:m>
                  <m:oMath xmlns:m="http://schemas.openxmlformats.org/officeDocument/2006/math">
                    <m:r>
                      <a:rPr lang="fr-CH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fr-CH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pPr marL="457200" indent="-457200">
                  <a:buAutoNum type="arabicPeriod"/>
                </a:pPr>
                <a:endParaRPr lang="en-US" dirty="0"/>
              </a:p>
              <a:p>
                <a:r>
                  <a:rPr lang="en-US" dirty="0"/>
                  <a:t>do </a:t>
                </a:r>
                <a14:m>
                  <m:oMath xmlns:m="http://schemas.openxmlformats.org/officeDocument/2006/math">
                    <m:r>
                      <a:rPr lang="fr-CH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times</a:t>
                </a:r>
              </a:p>
              <a:p>
                <a:r>
                  <a:rPr lang="en-US" dirty="0"/>
                  <a:t>	Draw </a:t>
                </a:r>
                <a14:m>
                  <m:oMath xmlns:m="http://schemas.openxmlformats.org/officeDocument/2006/math">
                    <m:r>
                      <a:rPr lang="fr-CH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fr-CH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fr-CH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dirty="0"/>
                  <a:t> from the RNG </a:t>
                </a:r>
              </a:p>
              <a:p>
                <a:r>
                  <a:rPr lang="fr-CH" b="0" dirty="0"/>
                  <a:t>	</a:t>
                </a:r>
                <a14:m>
                  <m:oMath xmlns:m="http://schemas.openxmlformats.org/officeDocument/2006/math">
                    <m:r>
                      <a:rPr lang="fr-CH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fr-CH" b="0" i="1" smtClean="0">
                        <a:latin typeface="Cambria Math" panose="02040503050406030204" pitchFamily="18" charset="0"/>
                      </a:rPr>
                      <m:t>=(1−</m:t>
                    </m:r>
                    <m:r>
                      <a:rPr lang="fr-CH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fr-CH" b="0" i="1" smtClean="0">
                        <a:latin typeface="Cambria Math" panose="02040503050406030204" pitchFamily="18" charset="0"/>
                      </a:rPr>
                      <m:t>)</m:t>
                    </m:r>
                    <m:sSub>
                      <m:sSubPr>
                        <m:ctrlPr>
                          <a:rPr lang="fr-CH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H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CH" i="1" dirty="0">
                            <a:latin typeface="Cambria Math" panose="02040503050406030204" pitchFamily="18" charset="0"/>
                          </a:rPr>
                          <m:t>min</m:t>
                        </m:r>
                        <m:r>
                          <a:rPr lang="fr-CH" i="1" dirty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fr-CH" b="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fr-CH" b="0" i="1" dirty="0" smtClean="0">
                        <a:latin typeface="Cambria Math" panose="02040503050406030204" pitchFamily="18" charset="0"/>
                      </a:rPr>
                      <m:t>𝑈</m:t>
                    </m:r>
                    <m:sSub>
                      <m:sSubPr>
                        <m:ctrlPr>
                          <a:rPr lang="fr-CH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H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CH" i="1" dirty="0">
                            <a:latin typeface="Cambria Math" panose="02040503050406030204" pitchFamily="18" charset="0"/>
                          </a:rPr>
                          <m:t>m</m:t>
                        </m:r>
                        <m:r>
                          <m:rPr>
                            <m:sty m:val="p"/>
                          </m:rPr>
                          <a:rPr lang="fr-CH" dirty="0">
                            <a:latin typeface="Cambria Math" panose="02040503050406030204" pitchFamily="18" charset="0"/>
                          </a:rPr>
                          <m:t>ax</m:t>
                        </m:r>
                        <m:r>
                          <a:rPr lang="fr-CH" i="1" dirty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br>
                  <a:rPr lang="fr-CH" i="1" dirty="0">
                    <a:latin typeface="Cambria Math" panose="02040503050406030204" pitchFamily="18" charset="0"/>
                  </a:rPr>
                </a:br>
                <a:r>
                  <a:rPr lang="fr-CH" i="1" dirty="0">
                    <a:latin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lang="fr-CH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fr-CH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fr-CH" b="0" i="1" smtClean="0">
                        <a:latin typeface="Cambria Math" panose="02040503050406030204" pitchFamily="18" charset="0"/>
                      </a:rPr>
                      <m:t>(1−</m:t>
                    </m:r>
                    <m:r>
                      <a:rPr lang="fr-CH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fr-CH" b="0" i="1" smtClean="0">
                        <a:latin typeface="Cambria Math" panose="02040503050406030204" pitchFamily="18" charset="0"/>
                      </a:rPr>
                      <m:t>)</m:t>
                    </m:r>
                    <m:sSub>
                      <m:sSubPr>
                        <m:ctrlPr>
                          <a:rPr lang="fr-CH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H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CH" i="1" dirty="0">
                            <a:latin typeface="Cambria Math" panose="02040503050406030204" pitchFamily="18" charset="0"/>
                          </a:rPr>
                          <m:t>min</m:t>
                        </m:r>
                        <m:r>
                          <a:rPr lang="fr-CH" i="1" dirty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fr-CH" i="1" dirty="0">
                        <a:latin typeface="Cambria Math" panose="02040503050406030204" pitchFamily="18" charset="0"/>
                      </a:rPr>
                      <m:t>+</m:t>
                    </m:r>
                    <m:r>
                      <a:rPr lang="fr-CH" i="1" dirty="0" smtClean="0">
                        <a:latin typeface="Cambria Math" panose="02040503050406030204" pitchFamily="18" charset="0"/>
                      </a:rPr>
                      <m:t>𝑉</m:t>
                    </m:r>
                    <m:sSub>
                      <m:sSubPr>
                        <m:ctrlPr>
                          <a:rPr lang="fr-CH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H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CH" i="1" dirty="0">
                            <a:latin typeface="Cambria Math" panose="02040503050406030204" pitchFamily="18" charset="0"/>
                          </a:rPr>
                          <m:t>m</m:t>
                        </m:r>
                        <m:r>
                          <m:rPr>
                            <m:sty m:val="p"/>
                          </m:rPr>
                          <a:rPr lang="fr-CH" dirty="0">
                            <a:latin typeface="Cambria Math" panose="02040503050406030204" pitchFamily="18" charset="0"/>
                          </a:rPr>
                          <m:t>ax</m:t>
                        </m:r>
                        <m:r>
                          <a:rPr lang="fr-CH" i="1" dirty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end </a:t>
                </a:r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43565" y="1073295"/>
                <a:ext cx="7877722" cy="5689600"/>
              </a:xfrm>
              <a:blipFill>
                <a:blip r:embed="rId2"/>
                <a:stretch>
                  <a:fillRect l="-1160" t="-857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C3A5A597-CA98-43DC-8E18-EB322DDCE446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082128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PQuestion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sz="3200" dirty="0"/>
                  <a:t>We sample a point </a:t>
                </a:r>
                <a14:m>
                  <m:oMath xmlns:m="http://schemas.openxmlformats.org/officeDocument/2006/math">
                    <m:r>
                      <a:rPr lang="fr-CH" sz="3200" b="1" i="1">
                        <a:latin typeface="Cambria Math" panose="02040503050406030204" pitchFamily="18" charset="0"/>
                      </a:rPr>
                      <m:t>𝑴</m:t>
                    </m:r>
                    <m:r>
                      <a:rPr lang="fr-CH" sz="3200" b="1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fr-CH" sz="32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CH" sz="3200" b="1" i="1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fr-CH" sz="3200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CH" sz="3200" b="1" i="1">
                            <a:latin typeface="Cambria Math" panose="02040503050406030204" pitchFamily="18" charset="0"/>
                          </a:rPr>
                          <m:t>𝒀</m:t>
                        </m:r>
                      </m:e>
                    </m:d>
                  </m:oMath>
                </a14:m>
                <a:r>
                  <a:rPr lang="en-US" sz="3200" dirty="0"/>
                  <a:t>uniformly in some arbitrary area. Are </a:t>
                </a:r>
                <a14:m>
                  <m:oMath xmlns:m="http://schemas.openxmlformats.org/officeDocument/2006/math">
                    <m:r>
                      <a:rPr lang="fr-CH" sz="3200" b="1" i="1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en-US" sz="3200" dirty="0"/>
                  <a:t> and </a:t>
                </a:r>
                <a14:m>
                  <m:oMath xmlns:m="http://schemas.openxmlformats.org/officeDocument/2006/math">
                    <m:r>
                      <a:rPr lang="fr-CH" sz="3200" b="1" i="1">
                        <a:latin typeface="Cambria Math" panose="02040503050406030204" pitchFamily="18" charset="0"/>
                      </a:rPr>
                      <m:t>𝒀</m:t>
                    </m:r>
                  </m:oMath>
                </a14:m>
                <a:r>
                  <a:rPr lang="en-US" sz="3200" dirty="0"/>
                  <a:t> independent ?</a:t>
                </a:r>
              </a:p>
            </p:txBody>
          </p:sp>
        </mc:Choice>
        <mc:Fallback xmlns="">
          <p:sp>
            <p:nvSpPr>
              <p:cNvPr id="2" name="TPQuestion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6"/>
                <a:stretch>
                  <a:fillRect t="-16779" r="-763" b="-315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PAnswers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1150593" y="2139519"/>
            <a:ext cx="3425961" cy="2578961"/>
          </a:xfrm>
        </p:spPr>
        <p:txBody>
          <a:bodyPr>
            <a:normAutofit/>
          </a:bodyPr>
          <a:lstStyle/>
          <a:p>
            <a:pPr marL="457200" indent="-457200">
              <a:spcAft>
                <a:spcPts val="0"/>
              </a:spcAft>
              <a:buFont typeface="+mj-lt"/>
              <a:buAutoNum type="alphaUcPeriod"/>
            </a:pPr>
            <a:r>
              <a:rPr lang="en-US" dirty="0"/>
              <a:t>Yes</a:t>
            </a:r>
          </a:p>
          <a:p>
            <a:pPr marL="457200" indent="-457200">
              <a:spcAft>
                <a:spcPts val="0"/>
              </a:spcAft>
              <a:buFont typeface="+mj-lt"/>
              <a:buAutoNum type="alphaUcPeriod"/>
            </a:pPr>
            <a:r>
              <a:rPr lang="en-US" dirty="0"/>
              <a:t>It depends on the area</a:t>
            </a:r>
          </a:p>
          <a:p>
            <a:pPr marL="457200" indent="-457200">
              <a:spcAft>
                <a:spcPts val="0"/>
              </a:spcAft>
              <a:buFont typeface="+mj-lt"/>
              <a:buAutoNum type="alphaUcPeriod"/>
            </a:pPr>
            <a:r>
              <a:rPr lang="en-US" dirty="0"/>
              <a:t>No</a:t>
            </a:r>
          </a:p>
          <a:p>
            <a:pPr marL="457200" indent="-457200">
              <a:spcAft>
                <a:spcPts val="0"/>
              </a:spcAft>
              <a:buFont typeface="+mj-lt"/>
              <a:buAutoNum type="alphaUcPeriod"/>
            </a:pPr>
            <a:r>
              <a:rPr lang="en-US" dirty="0"/>
              <a:t>I don’t know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C3A5A597-CA98-43DC-8E18-EB322DDCE446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1" y="1052513"/>
            <a:ext cx="3960813" cy="423381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396054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Solution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When area is a rectangle, we have seen that the answer is yes</a:t>
                </a:r>
              </a:p>
              <a:p>
                <a:endParaRPr lang="en-US" dirty="0"/>
              </a:p>
              <a:p>
                <a:r>
                  <a:rPr lang="en-US" dirty="0"/>
                  <a:t>For a general area, the distribution of </a:t>
                </a:r>
                <a14:m>
                  <m:oMath xmlns:m="http://schemas.openxmlformats.org/officeDocument/2006/math">
                    <m:r>
                      <a:rPr lang="fr-CH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 given </a:t>
                </a:r>
                <a14:m>
                  <m:oMath xmlns:m="http://schemas.openxmlformats.org/officeDocument/2006/math">
                    <m:r>
                      <a:rPr lang="fr-CH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fr-CH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CH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depends on </a:t>
                </a:r>
                <a14:m>
                  <m:oMath xmlns:m="http://schemas.openxmlformats.org/officeDocument/2006/math">
                    <m:r>
                      <a:rPr lang="fr-CH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dirty="0"/>
              </a:p>
              <a:p>
                <a:r>
                  <a:rPr lang="fr-CH" b="0" dirty="0" err="1"/>
                  <a:t>Given</a:t>
                </a:r>
                <a:r>
                  <a:rPr lang="fr-CH" b="0" dirty="0"/>
                  <a:t> </a:t>
                </a:r>
                <a14:m>
                  <m:oMath xmlns:m="http://schemas.openxmlformats.org/officeDocument/2006/math">
                    <m:r>
                      <a:rPr lang="fr-CH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fr-CH" b="0" i="1" smtClean="0">
                        <a:latin typeface="Cambria Math" panose="02040503050406030204" pitchFamily="18" charset="0"/>
                      </a:rPr>
                      <m:t>=−5: </m:t>
                    </m:r>
                    <m:r>
                      <a:rPr lang="fr-CH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fr-CH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fr-CH" b="0" i="1" smtClean="0">
                        <a:latin typeface="Cambria Math" panose="02040503050406030204" pitchFamily="18" charset="0"/>
                      </a:rPr>
                      <m:t>𝑈</m:t>
                    </m:r>
                    <m:d>
                      <m:dPr>
                        <m:ctrlPr>
                          <a:rPr lang="fr-CH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CH" b="0" i="1" smtClean="0">
                            <a:latin typeface="Cambria Math" panose="02040503050406030204" pitchFamily="18" charset="0"/>
                          </a:rPr>
                          <m:t>0,20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</a:p>
              <a:p>
                <a:r>
                  <a:rPr lang="fr-CH" dirty="0" err="1"/>
                  <a:t>Given</a:t>
                </a:r>
                <a:r>
                  <a:rPr lang="fr-CH" dirty="0"/>
                  <a:t> </a:t>
                </a:r>
                <a14:m>
                  <m:oMath xmlns:m="http://schemas.openxmlformats.org/officeDocument/2006/math">
                    <m:r>
                      <a:rPr lang="fr-CH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fr-CH" i="1">
                        <a:latin typeface="Cambria Math" panose="02040503050406030204" pitchFamily="18" charset="0"/>
                      </a:rPr>
                      <m:t>=5: 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fr-CH" i="1">
                        <a:latin typeface="Cambria Math" panose="02040503050406030204" pitchFamily="18" charset="0"/>
                      </a:rPr>
                      <m:t>𝑌</m:t>
                    </m:r>
                    <m:r>
                      <a:rPr lang="fr-CH" i="1">
                        <a:latin typeface="Cambria Math" panose="02040503050406030204" pitchFamily="18" charset="0"/>
                      </a:rPr>
                      <m:t>∼</m:t>
                    </m:r>
                    <m:r>
                      <a:rPr lang="fr-CH" i="1">
                        <a:latin typeface="Cambria Math" panose="02040503050406030204" pitchFamily="18" charset="0"/>
                      </a:rPr>
                      <m:t>𝑈</m:t>
                    </m:r>
                    <m:r>
                      <a:rPr lang="fr-CH" i="1">
                        <a:latin typeface="Cambria Math" panose="02040503050406030204" pitchFamily="18" charset="0"/>
                      </a:rPr>
                      <m:t>(−20,40)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fr-CH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fr-CH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fr-CH" b="0" i="0" smtClean="0">
                        <a:latin typeface="Cambria Math" panose="02040503050406030204" pitchFamily="18" charset="0"/>
                      </a:rPr>
                      <m:t>and</m:t>
                    </m:r>
                    <m:r>
                      <a:rPr lang="fr-CH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CH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 are not independent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32" t="-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C3A5A597-CA98-43DC-8E18-EB322DDCE446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656047" y="2366660"/>
            <a:ext cx="3962743" cy="423099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/>
              <p14:cNvContentPartPr/>
              <p14:nvPr/>
            </p14:nvContentPartPr>
            <p14:xfrm>
              <a:off x="6577629" y="3348600"/>
              <a:ext cx="79560" cy="285300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565749" y="3336720"/>
                <a:ext cx="103320" cy="287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" name="Ink 8"/>
              <p14:cNvContentPartPr/>
              <p14:nvPr/>
            </p14:nvContentPartPr>
            <p14:xfrm>
              <a:off x="7773189" y="2685120"/>
              <a:ext cx="92880" cy="3503160"/>
            </p14:xfrm>
          </p:contentPart>
        </mc:Choice>
        <mc:Fallback xmlns="">
          <p:pic>
            <p:nvPicPr>
              <p:cNvPr id="9" name="Ink 8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761309" y="2673240"/>
                <a:ext cx="116640" cy="352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6174922" y="6188281"/>
                <a:ext cx="80541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H" b="1" i="1" dirty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1" i="1" dirty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1" i="1" dirty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𝟓</m:t>
                      </m:r>
                    </m:oMath>
                  </m:oMathPara>
                </a14:m>
                <a:endParaRPr lang="en-US" b="1" dirty="0">
                  <a:solidFill>
                    <a:srgbClr val="00B050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4922" y="6188281"/>
                <a:ext cx="805412" cy="3077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7391660" y="6242535"/>
                <a:ext cx="67076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H" b="1" i="1" dirty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1" i="1" dirty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dirty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𝟓</m:t>
                      </m:r>
                    </m:oMath>
                  </m:oMathPara>
                </a14:m>
                <a:endParaRPr lang="en-US" b="1" dirty="0">
                  <a:solidFill>
                    <a:srgbClr val="00B050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1660" y="6242535"/>
                <a:ext cx="670761" cy="30777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6069631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PQuestion"/>
              <p:cNvSpPr>
                <a:spLocks noGrp="1"/>
              </p:cNvSpPr>
              <p:nvPr>
                <p:ph type="title"/>
              </p:nvPr>
            </p:nvSpPr>
            <p:spPr>
              <a:xfrm>
                <a:off x="343565" y="-1"/>
                <a:ext cx="5695631" cy="1774767"/>
              </a:xfrm>
            </p:spPr>
            <p:txBody>
              <a:bodyPr/>
              <a:lstStyle/>
              <a:p>
                <a:r>
                  <a:rPr lang="en-US" sz="3200" dirty="0"/>
                  <a:t>What is the PDF of the uniform distribution in </a:t>
                </a:r>
                <a14:m>
                  <m:oMath xmlns:m="http://schemas.openxmlformats.org/officeDocument/2006/math">
                    <m:r>
                      <a:rPr lang="en-US" sz="3200" i="1" dirty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3200" dirty="0"/>
                  <a:t> ?</a:t>
                </a:r>
              </a:p>
            </p:txBody>
          </p:sp>
        </mc:Choice>
        <mc:Fallback xmlns="">
          <p:sp>
            <p:nvSpPr>
              <p:cNvPr id="2" name="TPQuestion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43565" y="-1"/>
                <a:ext cx="5695631" cy="1774767"/>
              </a:xfrm>
              <a:blipFill>
                <a:blip r:embed="rId4"/>
                <a:stretch>
                  <a:fillRect l="-2674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PAnswers"/>
              <p:cNvSpPr>
                <a:spLocks noGrp="1"/>
              </p:cNvSpPr>
              <p:nvPr>
                <p:ph idx="1"/>
                <p:custDataLst>
                  <p:tags r:id="rId2"/>
                </p:custDataLst>
              </p:nvPr>
            </p:nvSpPr>
            <p:spPr>
              <a:xfrm>
                <a:off x="343565" y="2144683"/>
                <a:ext cx="9433048" cy="4618211"/>
              </a:xfrm>
            </p:spPr>
            <p:txBody>
              <a:bodyPr>
                <a:normAutofit/>
              </a:bodyPr>
              <a:lstStyle/>
              <a:p>
                <a:pPr marL="457200" indent="-457200">
                  <a:spcAft>
                    <a:spcPts val="0"/>
                  </a:spcAft>
                  <a:buFont typeface="+mj-lt"/>
                  <a:buAutoNum type="alphaU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fr-CH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fr-CH" b="0" i="1" smtClean="0">
                                <a:latin typeface="Cambria Math" panose="02040503050406030204" pitchFamily="18" charset="0"/>
                              </a:rPr>
                              <m:t>1 </m:t>
                            </m:r>
                            <m:r>
                              <m:rPr>
                                <m:nor/>
                              </m:rPr>
                              <a:rPr lang="en-US" dirty="0"/>
                              <m:t>if</m:t>
                            </m:r>
                            <m:r>
                              <m:rPr>
                                <m:nor/>
                              </m:rPr>
                              <a:rPr lang="en-US" dirty="0"/>
                              <m:t> 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)∈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e>
                            <m:r>
                              <a:rPr lang="fr-CH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m:rPr>
                                <m:lit/>
                              </m:rPr>
                              <a:rPr lang="fr-CH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fr-CH" b="0" i="0" smtClean="0">
                                <a:latin typeface="Cambria Math" panose="02040503050406030204" pitchFamily="18" charset="0"/>
                              </a:rPr>
                              <m:t>otherwise</m:t>
                            </m:r>
                          </m:e>
                        </m:eqArr>
                      </m:e>
                    </m:d>
                  </m:oMath>
                </a14:m>
                <a:endParaRPr lang="fr-CH" b="0" dirty="0"/>
              </a:p>
              <a:p>
                <a:pPr marL="457200" indent="-457200">
                  <a:spcAft>
                    <a:spcPts val="0"/>
                  </a:spcAft>
                  <a:buFont typeface="+mj-lt"/>
                  <a:buAutoNum type="alphaU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𝑌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fr-CH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fr-CH" b="0" i="1" smtClean="0">
                                <a:latin typeface="Cambria Math" panose="02040503050406030204" pitchFamily="18" charset="0"/>
                              </a:rPr>
                              <m:t>𝑥𝑦</m:t>
                            </m:r>
                            <m:r>
                              <a:rPr lang="fr-CH" b="0" i="1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m:rPr>
                                <m:nor/>
                              </m:rPr>
                              <a:rPr lang="en-US" dirty="0"/>
                              <m:t>if</m:t>
                            </m:r>
                            <m:r>
                              <m:rPr>
                                <m:nor/>
                              </m:rPr>
                              <a:rPr lang="en-US" dirty="0"/>
                              <m:t> 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)∈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e>
                            <m:r>
                              <a:rPr lang="fr-CH" i="1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m:rPr>
                                <m:lit/>
                              </m:rPr>
                              <a:rPr lang="fr-CH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fr-CH">
                                <a:latin typeface="Cambria Math" panose="02040503050406030204" pitchFamily="18" charset="0"/>
                              </a:rPr>
                              <m:t>otherwise</m:t>
                            </m:r>
                          </m:e>
                        </m:eqArr>
                      </m:e>
                    </m:d>
                  </m:oMath>
                </a14:m>
                <a:endParaRPr lang="fr-CH" dirty="0"/>
              </a:p>
              <a:p>
                <a:pPr marL="457200" indent="-457200">
                  <a:spcAft>
                    <a:spcPts val="0"/>
                  </a:spcAft>
                  <a:buFont typeface="+mj-lt"/>
                  <a:buAutoNum type="alphaUcPeriod"/>
                </a:pPr>
                <a:r>
                  <a:rPr lang="en-US" dirty="0"/>
                  <a:t>Something else</a:t>
                </a:r>
              </a:p>
              <a:p>
                <a:pPr marL="457200" indent="-457200">
                  <a:spcAft>
                    <a:spcPts val="0"/>
                  </a:spcAft>
                  <a:buFont typeface="+mj-lt"/>
                  <a:buAutoNum type="alphaUcPeriod"/>
                </a:pPr>
                <a:r>
                  <a:rPr lang="en-US" dirty="0"/>
                  <a:t>I don’t know</a:t>
                </a:r>
              </a:p>
            </p:txBody>
          </p:sp>
        </mc:Choice>
        <mc:Fallback xmlns="">
          <p:sp>
            <p:nvSpPr>
              <p:cNvPr id="3" name="TPAnswers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  <p:custDataLst>
                  <p:tags r:id="rId5"/>
                </p:custDataLst>
              </p:nvPr>
            </p:nvSpPr>
            <p:spPr>
              <a:xfrm>
                <a:off x="343565" y="2144683"/>
                <a:ext cx="9433048" cy="4618211"/>
              </a:xfrm>
              <a:blipFill>
                <a:blip r:embed="rId6"/>
                <a:stretch>
                  <a:fillRect l="-1034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C3A5A597-CA98-43DC-8E18-EB322DDCE446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6705257" y="1"/>
            <a:ext cx="4032412" cy="4230991"/>
            <a:chOff x="5181257" y="0"/>
            <a:chExt cx="3962743" cy="4230991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5181257" y="0"/>
              <a:ext cx="3962743" cy="4230991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7"/>
                <p:cNvSpPr/>
                <p:nvPr/>
              </p:nvSpPr>
              <p:spPr>
                <a:xfrm>
                  <a:off x="6697436" y="1635117"/>
                  <a:ext cx="1247457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CH" sz="2400" b="1" i="1" kern="0" dirty="0">
                            <a:solidFill>
                              <a:srgbClr val="0099CC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𝒂𝒓𝒆𝒂</m:t>
                        </m:r>
                        <m:r>
                          <a:rPr lang="fr-CH" sz="2400" b="1" i="1" kern="0" dirty="0">
                            <a:solidFill>
                              <a:srgbClr val="0099CC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 </m:t>
                        </m:r>
                        <m:r>
                          <a:rPr lang="fr-CH" sz="2400" b="1" i="1" kern="0" dirty="0">
                            <a:solidFill>
                              <a:srgbClr val="0099CC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𝑨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" name="Rectangle 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97436" y="1635117"/>
                  <a:ext cx="1247457" cy="461665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custDataLst>
      <p:tags r:id="rId1"/>
    </p:custDataLst>
    <p:extLst>
      <p:ext uri="{BB962C8B-B14F-4D97-AF65-F5344CB8AC3E}">
        <p14:creationId xmlns:p14="http://schemas.microsoft.com/office/powerpoint/2010/main" val="244876734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3300"/>
                </a:solidFill>
              </a:rPr>
              <a:t>Solution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77508" y="2550622"/>
                <a:ext cx="8856662" cy="3937953"/>
              </a:xfrm>
            </p:spPr>
            <p:txBody>
              <a:bodyPr/>
              <a:lstStyle/>
              <a:p>
                <a:r>
                  <a:rPr lang="en-US" dirty="0"/>
                  <a:t>Answer C</a:t>
                </a:r>
              </a:p>
              <a:p>
                <a:r>
                  <a:rPr lang="en-US" dirty="0"/>
                  <a:t>The pdf is constant on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(that is the</a:t>
                </a:r>
              </a:p>
              <a:p>
                <a:r>
                  <a:rPr lang="en-US" dirty="0"/>
                  <a:t>definition of uniform) and 0 outside A</a:t>
                </a:r>
                <a:br>
                  <a:rPr lang="en-US" dirty="0"/>
                </a:br>
                <a:r>
                  <a:rPr lang="en-US" dirty="0"/>
                  <a:t>but the constant is such that</a:t>
                </a:r>
                <a:br>
                  <a:rPr lang="en-US" dirty="0"/>
                </a:br>
                <a:r>
                  <a:rPr lang="en-US" dirty="0"/>
                  <a:t>the total probability is 1</a:t>
                </a:r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CH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f>
                                <m:fPr>
                                  <m:ctrlPr>
                                    <a:rPr lang="fr-CH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CH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m:rPr>
                                      <m:sty m:val="p"/>
                                    </m:rPr>
                                    <a:rPr lang="fr-CH" b="0" i="0" smtClean="0">
                                      <a:latin typeface="Cambria Math" panose="02040503050406030204" pitchFamily="18" charset="0"/>
                                    </a:rPr>
                                    <m:t>area</m:t>
                                  </m:r>
                                  <m:r>
                                    <a:rPr lang="fr-CH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fr-CH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  <m:r>
                                    <a:rPr lang="fr-CH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den>
                              </m:f>
                              <m:r>
                                <a:rPr lang="fr-CH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dirty="0"/>
                                <m:t>if</m:t>
                              </m:r>
                              <m:r>
                                <m:rPr>
                                  <m:nor/>
                                </m:rPr>
                                <a:rPr lang="en-US" dirty="0"/>
                                <m:t> </m:t>
                              </m:r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)∈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e>
                              <m:r>
                                <a:rPr lang="fr-CH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m:rPr>
                                  <m:lit/>
                                </m:rPr>
                                <a:rPr lang="fr-CH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fr-CH">
                                  <a:latin typeface="Cambria Math" panose="02040503050406030204" pitchFamily="18" charset="0"/>
                                </a:rPr>
                                <m:t>otherwise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77508" y="2550622"/>
                <a:ext cx="8856662" cy="3937953"/>
              </a:xfrm>
              <a:blipFill>
                <a:blip r:embed="rId2"/>
                <a:stretch>
                  <a:fillRect l="-1101" t="-1238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C3A5A597-CA98-43DC-8E18-EB322DDCE446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6705258" y="1"/>
            <a:ext cx="3962743" cy="4230991"/>
            <a:chOff x="5181257" y="0"/>
            <a:chExt cx="3962743" cy="4230991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5181257" y="0"/>
              <a:ext cx="3962743" cy="4230991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7"/>
                <p:cNvSpPr/>
                <p:nvPr/>
              </p:nvSpPr>
              <p:spPr>
                <a:xfrm>
                  <a:off x="6697436" y="1635117"/>
                  <a:ext cx="1247457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CH" sz="2400" b="1" i="1" kern="0" dirty="0">
                            <a:solidFill>
                              <a:srgbClr val="0099CC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𝒂𝒓𝒆𝒂</m:t>
                        </m:r>
                        <m:r>
                          <a:rPr lang="fr-CH" sz="2400" b="1" i="1" kern="0" dirty="0">
                            <a:solidFill>
                              <a:srgbClr val="0099CC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 </m:t>
                        </m:r>
                        <m:r>
                          <a:rPr lang="fr-CH" sz="2400" b="1" i="1" kern="0" dirty="0">
                            <a:solidFill>
                              <a:srgbClr val="0099CC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𝑨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" name="Rectangle 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97436" y="1635117"/>
                  <a:ext cx="1247457" cy="461665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68743857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PQuestion"/>
              <p:cNvSpPr>
                <a:spLocks noGrp="1"/>
              </p:cNvSpPr>
              <p:nvPr>
                <p:ph type="title"/>
              </p:nvPr>
            </p:nvSpPr>
            <p:spPr>
              <a:xfrm>
                <a:off x="228600" y="132700"/>
                <a:ext cx="6476657" cy="1040751"/>
              </a:xfrm>
            </p:spPr>
            <p:txBody>
              <a:bodyPr/>
              <a:lstStyle/>
              <a:p>
                <a:r>
                  <a:rPr lang="en-US" sz="2800" dirty="0"/>
                  <a:t>How can we sample a point uniformly distributed in this area </a:t>
                </a:r>
                <a14:m>
                  <m:oMath xmlns:m="http://schemas.openxmlformats.org/officeDocument/2006/math">
                    <m:r>
                      <a:rPr lang="fr-CH" sz="2800" b="1" i="1" dirty="0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en-US" sz="2800" dirty="0"/>
                  <a:t>?  </a:t>
                </a:r>
              </a:p>
            </p:txBody>
          </p:sp>
        </mc:Choice>
        <mc:Fallback xmlns="">
          <p:sp>
            <p:nvSpPr>
              <p:cNvPr id="2" name="TPQuestion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228600" y="132700"/>
                <a:ext cx="6476657" cy="1040751"/>
              </a:xfrm>
              <a:blipFill>
                <a:blip r:embed="rId4"/>
                <a:stretch>
                  <a:fillRect l="-1977" t="-1176" b="-12941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PAnswers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1703388" y="3857897"/>
            <a:ext cx="5428932" cy="2884215"/>
          </a:xfrm>
        </p:spPr>
        <p:txBody>
          <a:bodyPr>
            <a:normAutofit/>
          </a:bodyPr>
          <a:lstStyle/>
          <a:p>
            <a:pPr marL="457200" indent="-457200">
              <a:spcAft>
                <a:spcPts val="0"/>
              </a:spcAft>
              <a:buFont typeface="+mj-lt"/>
              <a:buAutoNum type="alphaUcPeriod"/>
            </a:pPr>
            <a:r>
              <a:rPr lang="en-US" dirty="0"/>
              <a:t>A</a:t>
            </a:r>
          </a:p>
          <a:p>
            <a:pPr marL="457200" indent="-457200">
              <a:spcAft>
                <a:spcPts val="0"/>
              </a:spcAft>
              <a:buFont typeface="+mj-lt"/>
              <a:buAutoNum type="alphaUcPeriod"/>
            </a:pPr>
            <a:r>
              <a:rPr lang="en-US" dirty="0"/>
              <a:t>B</a:t>
            </a:r>
          </a:p>
          <a:p>
            <a:pPr marL="457200" indent="-457200">
              <a:spcAft>
                <a:spcPts val="0"/>
              </a:spcAft>
              <a:buFont typeface="+mj-lt"/>
              <a:buAutoNum type="alphaUcPeriod"/>
            </a:pPr>
            <a:r>
              <a:rPr lang="en-US" dirty="0"/>
              <a:t>Both</a:t>
            </a:r>
          </a:p>
          <a:p>
            <a:pPr marL="457200" indent="-457200">
              <a:spcAft>
                <a:spcPts val="0"/>
              </a:spcAft>
              <a:buFont typeface="+mj-lt"/>
              <a:buAutoNum type="alphaUcPeriod"/>
            </a:pPr>
            <a:r>
              <a:rPr lang="en-US" dirty="0"/>
              <a:t>None</a:t>
            </a:r>
          </a:p>
          <a:p>
            <a:pPr marL="457200" indent="-457200">
              <a:spcAft>
                <a:spcPts val="0"/>
              </a:spcAft>
              <a:buFont typeface="+mj-lt"/>
              <a:buAutoNum type="alphaUcPeriod"/>
            </a:pPr>
            <a:r>
              <a:rPr lang="en-US" dirty="0"/>
              <a:t>I don’t know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C3A5A597-CA98-43DC-8E18-EB322DDCE446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807371" y="1559994"/>
                <a:ext cx="3992824" cy="101566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2000" dirty="0">
                    <a:latin typeface="+mn-lt"/>
                  </a:rPr>
                  <a:t>draw </a:t>
                </a:r>
                <a14:m>
                  <m:oMath xmlns:m="http://schemas.openxmlformats.org/officeDocument/2006/math">
                    <m:r>
                      <a:rPr lang="fr-CH" sz="2000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fr-CH" sz="2000" i="1">
                        <a:latin typeface="Cambria Math" panose="02040503050406030204" pitchFamily="18" charset="0"/>
                      </a:rPr>
                      <m:t>∼</m:t>
                    </m:r>
                    <m:r>
                      <a:rPr lang="fr-CH" sz="2000" i="1">
                        <a:latin typeface="Cambria Math" panose="02040503050406030204" pitchFamily="18" charset="0"/>
                      </a:rPr>
                      <m:t>𝑈</m:t>
                    </m:r>
                    <m:d>
                      <m:dPr>
                        <m:ctrlPr>
                          <a:rPr lang="fr-CH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CH" sz="2000" i="1">
                            <a:latin typeface="Cambria Math" panose="02040503050406030204" pitchFamily="18" charset="0"/>
                          </a:rPr>
                          <m:t>−10,20</m:t>
                        </m:r>
                      </m:e>
                    </m:d>
                  </m:oMath>
                </a14:m>
                <a:br>
                  <a:rPr lang="fr-CH" sz="2000" dirty="0">
                    <a:latin typeface="+mn-lt"/>
                  </a:rPr>
                </a:br>
                <a:r>
                  <a:rPr lang="fr-CH" sz="2000" dirty="0">
                    <a:latin typeface="+mn-lt"/>
                  </a:rPr>
                  <a:t>if </a:t>
                </a:r>
                <a14:m>
                  <m:oMath xmlns:m="http://schemas.openxmlformats.org/officeDocument/2006/math">
                    <m:r>
                      <a:rPr lang="fr-CH" sz="2000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fr-CH" sz="2000" i="1">
                        <a:latin typeface="Cambria Math" panose="02040503050406030204" pitchFamily="18" charset="0"/>
                      </a:rPr>
                      <m:t>∈[0;10]</m:t>
                    </m:r>
                  </m:oMath>
                </a14:m>
                <a:r>
                  <a:rPr lang="en-US" sz="2000" dirty="0">
                    <a:latin typeface="+mn-lt"/>
                  </a:rPr>
                  <a:t> draw </a:t>
                </a:r>
                <a14:m>
                  <m:oMath xmlns:m="http://schemas.openxmlformats.org/officeDocument/2006/math">
                    <m:r>
                      <a:rPr lang="fr-CH" sz="2000" i="1">
                        <a:latin typeface="Cambria Math" panose="02040503050406030204" pitchFamily="18" charset="0"/>
                      </a:rPr>
                      <m:t>𝑌</m:t>
                    </m:r>
                    <m:r>
                      <a:rPr lang="fr-CH" sz="2000" i="1">
                        <a:latin typeface="Cambria Math" panose="02040503050406030204" pitchFamily="18" charset="0"/>
                      </a:rPr>
                      <m:t>∼</m:t>
                    </m:r>
                    <m:r>
                      <a:rPr lang="fr-CH" sz="2000" i="1">
                        <a:latin typeface="Cambria Math" panose="02040503050406030204" pitchFamily="18" charset="0"/>
                      </a:rPr>
                      <m:t>𝑈</m:t>
                    </m:r>
                    <m:d>
                      <m:dPr>
                        <m:endChr m:val="]"/>
                        <m:ctrlPr>
                          <a:rPr lang="fr-CH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CH" sz="2000" i="1">
                            <a:latin typeface="Cambria Math" panose="02040503050406030204" pitchFamily="18" charset="0"/>
                          </a:rPr>
                          <m:t>−20;40</m:t>
                        </m:r>
                      </m:e>
                    </m:d>
                  </m:oMath>
                </a14:m>
                <a:br>
                  <a:rPr lang="fr-CH" sz="2000" dirty="0">
                    <a:latin typeface="+mn-lt"/>
                  </a:rPr>
                </a:br>
                <a:r>
                  <a:rPr lang="fr-CH" sz="2000" dirty="0">
                    <a:latin typeface="+mn-lt"/>
                  </a:rPr>
                  <a:t>	</a:t>
                </a:r>
                <a:r>
                  <a:rPr lang="fr-CH" sz="2000" dirty="0" err="1">
                    <a:latin typeface="+mn-lt"/>
                  </a:rPr>
                  <a:t>else</a:t>
                </a:r>
                <a:r>
                  <a:rPr lang="fr-CH" sz="2000" dirty="0">
                    <a:latin typeface="+mn-lt"/>
                  </a:rPr>
                  <a:t> draw </a:t>
                </a:r>
                <a14:m>
                  <m:oMath xmlns:m="http://schemas.openxmlformats.org/officeDocument/2006/math">
                    <m:r>
                      <a:rPr lang="fr-CH" sz="2000" i="1">
                        <a:latin typeface="Cambria Math" panose="02040503050406030204" pitchFamily="18" charset="0"/>
                      </a:rPr>
                      <m:t>𝑌</m:t>
                    </m:r>
                    <m:r>
                      <a:rPr lang="fr-CH" sz="2000" i="1">
                        <a:latin typeface="Cambria Math" panose="02040503050406030204" pitchFamily="18" charset="0"/>
                      </a:rPr>
                      <m:t>∼</m:t>
                    </m:r>
                    <m:r>
                      <a:rPr lang="fr-CH" sz="2000" i="1">
                        <a:latin typeface="Cambria Math" panose="02040503050406030204" pitchFamily="18" charset="0"/>
                      </a:rPr>
                      <m:t>𝑈</m:t>
                    </m:r>
                    <m:d>
                      <m:dPr>
                        <m:endChr m:val="]"/>
                        <m:ctrlPr>
                          <a:rPr lang="fr-CH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CH" sz="2000" i="1">
                            <a:latin typeface="Cambria Math" panose="02040503050406030204" pitchFamily="18" charset="0"/>
                          </a:rPr>
                          <m:t>0;20</m:t>
                        </m:r>
                      </m:e>
                    </m:d>
                  </m:oMath>
                </a14:m>
                <a:endParaRPr lang="en-US" sz="2000" dirty="0" err="1">
                  <a:latin typeface="+mn-lt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371" y="1559994"/>
                <a:ext cx="3992824" cy="1015663"/>
              </a:xfrm>
              <a:prstGeom prst="rect">
                <a:avLst/>
              </a:prstGeom>
              <a:blipFill>
                <a:blip r:embed="rId5"/>
                <a:stretch>
                  <a:fillRect l="-1527" t="-3593" b="-9581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 11"/>
          <p:cNvGrpSpPr/>
          <p:nvPr/>
        </p:nvGrpSpPr>
        <p:grpSpPr>
          <a:xfrm>
            <a:off x="6705258" y="1"/>
            <a:ext cx="3962743" cy="4230991"/>
            <a:chOff x="5181257" y="0"/>
            <a:chExt cx="3962743" cy="4230991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5181257" y="0"/>
              <a:ext cx="3962743" cy="4230991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7"/>
                <p:cNvSpPr/>
                <p:nvPr/>
              </p:nvSpPr>
              <p:spPr>
                <a:xfrm>
                  <a:off x="6697436" y="1635117"/>
                  <a:ext cx="1247457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CH" sz="2400" b="1" i="1" kern="0" dirty="0">
                            <a:solidFill>
                              <a:srgbClr val="0099CC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𝒂𝒓𝒆𝒂</m:t>
                        </m:r>
                        <m:r>
                          <a:rPr lang="fr-CH" sz="2400" b="1" i="1" kern="0" dirty="0">
                            <a:solidFill>
                              <a:srgbClr val="0099CC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 </m:t>
                        </m:r>
                        <m:r>
                          <a:rPr lang="fr-CH" sz="2400" b="1" i="1" kern="0" dirty="0">
                            <a:solidFill>
                              <a:srgbClr val="0099CC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𝑨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" name="Rectangle 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97436" y="1635117"/>
                  <a:ext cx="1247457" cy="461665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9" name="TextBox 8"/>
          <p:cNvSpPr txBox="1"/>
          <p:nvPr/>
        </p:nvSpPr>
        <p:spPr>
          <a:xfrm>
            <a:off x="195057" y="1559994"/>
            <a:ext cx="3449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+mn-lt"/>
              </a:rPr>
              <a:t>A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218428" y="2575656"/>
            <a:ext cx="5912132" cy="1110345"/>
            <a:chOff x="174100" y="2189115"/>
            <a:chExt cx="5912132" cy="111034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/>
                <p:cNvSpPr txBox="1"/>
                <p:nvPr/>
              </p:nvSpPr>
              <p:spPr>
                <a:xfrm>
                  <a:off x="763043" y="2283797"/>
                  <a:ext cx="5323189" cy="1015663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en-US" sz="2000" dirty="0">
                      <a:latin typeface="+mn-lt"/>
                    </a:rPr>
                    <a:t>repeat</a:t>
                  </a:r>
                </a:p>
                <a:p>
                  <a:pPr algn="l"/>
                  <a:r>
                    <a:rPr lang="en-US" sz="2000" dirty="0">
                      <a:latin typeface="+mn-lt"/>
                    </a:rPr>
                    <a:t>	draw </a:t>
                  </a:r>
                  <a14:m>
                    <m:oMath xmlns:m="http://schemas.openxmlformats.org/officeDocument/2006/math">
                      <m:r>
                        <a:rPr lang="fr-CH" sz="2000" i="1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fr-CH" sz="2000" i="1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fr-CH" sz="2000" i="1">
                          <a:latin typeface="Cambria Math" panose="02040503050406030204" pitchFamily="18" charset="0"/>
                        </a:rPr>
                        <m:t>𝑈</m:t>
                      </m:r>
                      <m:d>
                        <m:dPr>
                          <m:ctrlPr>
                            <a:rPr lang="fr-CH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CH" sz="2000" i="1">
                              <a:latin typeface="Cambria Math" panose="02040503050406030204" pitchFamily="18" charset="0"/>
                            </a:rPr>
                            <m:t>−10,20</m:t>
                          </m:r>
                        </m:e>
                      </m:d>
                      <m:r>
                        <a:rPr lang="fr-CH" sz="2000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fr-CH" sz="2000" i="1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fr-CH" sz="2000" i="1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fr-CH" sz="2000" i="1">
                          <a:latin typeface="Cambria Math" panose="02040503050406030204" pitchFamily="18" charset="0"/>
                        </a:rPr>
                        <m:t>𝑈</m:t>
                      </m:r>
                      <m:d>
                        <m:dPr>
                          <m:endChr m:val="]"/>
                          <m:ctrlPr>
                            <a:rPr lang="fr-CH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CH" sz="2000" i="1">
                              <a:latin typeface="Cambria Math" panose="02040503050406030204" pitchFamily="18" charset="0"/>
                            </a:rPr>
                            <m:t>−20;40</m:t>
                          </m:r>
                        </m:e>
                      </m:d>
                      <m:r>
                        <a:rPr lang="fr-CH" sz="20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endParaRPr lang="fr-CH" sz="2000" dirty="0">
                    <a:latin typeface="+mn-lt"/>
                  </a:endParaRPr>
                </a:p>
                <a:p>
                  <a:pPr algn="l"/>
                  <a:r>
                    <a:rPr lang="fr-CH" sz="2000" dirty="0" err="1">
                      <a:latin typeface="+mn-lt"/>
                    </a:rPr>
                    <a:t>until</a:t>
                  </a:r>
                  <a:r>
                    <a:rPr lang="fr-CH" sz="2000" dirty="0">
                      <a:latin typeface="+mn-lt"/>
                    </a:rPr>
                    <a:t> </a:t>
                  </a:r>
                  <a14:m>
                    <m:oMath xmlns:m="http://schemas.openxmlformats.org/officeDocument/2006/math">
                      <m:d>
                        <m:dPr>
                          <m:ctrlPr>
                            <a:rPr lang="fr-CH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CH" sz="2000" i="1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fr-CH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CH" sz="20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fr-CH" sz="2000" i="1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fr-CH" sz="2000" i="1">
                          <a:latin typeface="Cambria Math" panose="02040503050406030204" pitchFamily="18" charset="0"/>
                        </a:rPr>
                        <m:t>𝐴</m:t>
                      </m:r>
                    </m:oMath>
                  </a14:m>
                  <a:endParaRPr lang="en-US" sz="2000" dirty="0" err="1"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7" name="TextBox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3043" y="2283797"/>
                  <a:ext cx="5323189" cy="1015663"/>
                </a:xfrm>
                <a:prstGeom prst="rect">
                  <a:avLst/>
                </a:prstGeom>
                <a:blipFill>
                  <a:blip r:embed="rId10"/>
                  <a:stretch>
                    <a:fillRect l="-1144" t="-2994" b="-9581"/>
                  </a:stretch>
                </a:blipFill>
              </p:spPr>
              <p:txBody>
                <a:bodyPr/>
                <a:lstStyle/>
                <a:p>
                  <a:r>
                    <a:rPr lang="fr-CH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TextBox 9"/>
            <p:cNvSpPr txBox="1"/>
            <p:nvPr/>
          </p:nvSpPr>
          <p:spPr>
            <a:xfrm>
              <a:off x="174100" y="2189115"/>
              <a:ext cx="34176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+mn-lt"/>
                </a:rPr>
                <a:t>B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58486988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3300"/>
                </a:solidFill>
              </a:rPr>
              <a:t>Solution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912643" y="2789872"/>
                <a:ext cx="8856662" cy="3937953"/>
              </a:xfrm>
            </p:spPr>
            <p:txBody>
              <a:bodyPr/>
              <a:lstStyle/>
              <a:p>
                <a:r>
                  <a:rPr lang="en-US" dirty="0"/>
                  <a:t>The correct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is </a:t>
                </a:r>
                <a:r>
                  <a:rPr lang="en-US" i="1" dirty="0"/>
                  <a:t>not</a:t>
                </a:r>
                <a:r>
                  <a:rPr lang="en-US" dirty="0"/>
                  <a:t> </a:t>
                </a:r>
                <a:r>
                  <a:rPr lang="en-US" i="1" dirty="0"/>
                  <a:t> </a:t>
                </a:r>
                <a:r>
                  <a:rPr lang="en-US" dirty="0"/>
                  <a:t>uniformly distributed. </a:t>
                </a:r>
                <a:br>
                  <a:rPr lang="en-US" dirty="0"/>
                </a:br>
                <a:r>
                  <a:rPr lang="en-US" dirty="0"/>
                  <a:t>It has a higher chance of falling in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[0;10]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 is wrong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12643" y="2789872"/>
                <a:ext cx="8856662" cy="3937953"/>
              </a:xfrm>
              <a:blipFill>
                <a:blip r:embed="rId2"/>
                <a:stretch>
                  <a:fillRect l="-1101" t="-1238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C3A5A597-CA98-43DC-8E18-EB322DDCE446}" type="slidenum">
              <a:rPr lang="en-US" smtClean="0"/>
              <a:pPr>
                <a:defRPr/>
              </a:pPr>
              <a:t>46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643" y="1442332"/>
            <a:ext cx="4005419" cy="1042506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6705258" y="1"/>
            <a:ext cx="3962743" cy="4230991"/>
            <a:chOff x="5181257" y="0"/>
            <a:chExt cx="3962743" cy="4230991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5181257" y="0"/>
              <a:ext cx="3962743" cy="4230991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7"/>
                <p:cNvSpPr/>
                <p:nvPr/>
              </p:nvSpPr>
              <p:spPr>
                <a:xfrm>
                  <a:off x="6697436" y="1635117"/>
                  <a:ext cx="1247457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CH" sz="2400" b="1" i="1" kern="0" dirty="0">
                            <a:solidFill>
                              <a:srgbClr val="0099CC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𝒂𝒓𝒆𝒂</m:t>
                        </m:r>
                        <m:r>
                          <a:rPr lang="fr-CH" sz="2400" b="1" i="1" kern="0" dirty="0">
                            <a:solidFill>
                              <a:srgbClr val="0099CC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 </m:t>
                        </m:r>
                        <m:r>
                          <a:rPr lang="fr-CH" sz="2400" b="1" i="1" kern="0" dirty="0">
                            <a:solidFill>
                              <a:srgbClr val="0099CC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𝑨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" name="Rectangle 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97436" y="1635117"/>
                  <a:ext cx="1247457" cy="461665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27022045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3300"/>
                </a:solidFill>
              </a:rPr>
              <a:t>Solution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739833" y="2804160"/>
                <a:ext cx="9820217" cy="3937953"/>
              </a:xfrm>
            </p:spPr>
            <p:txBody>
              <a:bodyPr/>
              <a:lstStyle/>
              <a:p>
                <a:r>
                  <a:rPr lang="fr-CH" dirty="0"/>
                  <a:t>B first </a:t>
                </a:r>
                <a:r>
                  <a:rPr lang="fr-CH" dirty="0" err="1"/>
                  <a:t>computes</a:t>
                </a:r>
                <a:r>
                  <a:rPr lang="fr-CH" dirty="0"/>
                  <a:t> a point </a:t>
                </a:r>
                <a14:m>
                  <m:oMath xmlns:m="http://schemas.openxmlformats.org/officeDocument/2006/math">
                    <m:r>
                      <a:rPr lang="fr-CH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CH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fr-CH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fr-CH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fr-CH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that is</a:t>
                </a:r>
              </a:p>
              <a:p>
                <a:r>
                  <a:rPr lang="en-US" dirty="0"/>
                  <a:t>uniformly distributed and rejects it </a:t>
                </a:r>
                <a:br>
                  <a:rPr lang="en-US" dirty="0"/>
                </a:br>
                <a:r>
                  <a:rPr lang="en-US" dirty="0"/>
                  <a:t>if it does not pass the test </a:t>
                </a:r>
                <a:br>
                  <a:rPr lang="en-US" dirty="0"/>
                </a:br>
                <a14:m>
                  <m:oMath xmlns:m="http://schemas.openxmlformats.org/officeDocument/2006/math">
                    <m:d>
                      <m:dPr>
                        <m:ctrlPr>
                          <a:rPr lang="fr-CH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CH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fr-CH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CH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fr-CH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fr-CH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</a:t>
                </a:r>
              </a:p>
              <a:p>
                <a:endParaRPr lang="en-US" dirty="0"/>
              </a:p>
              <a:p>
                <a:r>
                  <a:rPr lang="en-US" dirty="0"/>
                  <a:t>This is called </a:t>
                </a:r>
                <a:r>
                  <a:rPr lang="en-US" i="1" dirty="0">
                    <a:solidFill>
                      <a:srgbClr val="FF3300"/>
                    </a:solidFill>
                  </a:rPr>
                  <a:t>rejection sampling</a:t>
                </a:r>
              </a:p>
              <a:p>
                <a:r>
                  <a:rPr lang="en-US" dirty="0"/>
                  <a:t>It produces a sample of the conditional distribution of </a:t>
                </a:r>
                <a14:m>
                  <m:oMath xmlns:m="http://schemas.openxmlformats.org/officeDocument/2006/math">
                    <m:r>
                      <a:rPr lang="fr-CH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CH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fr-CH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fr-CH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fr-CH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given that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fr-CH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CH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fr-CH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CH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fr-CH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fr-CH" i="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 (theorem 6.2 – see later)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39833" y="2804160"/>
                <a:ext cx="9820217" cy="3937953"/>
              </a:xfrm>
              <a:blipFill>
                <a:blip r:embed="rId2"/>
                <a:stretch>
                  <a:fillRect l="-931" t="-1238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C3A5A597-CA98-43DC-8E18-EB322DDCE446}" type="slidenum">
              <a:rPr lang="en-US" smtClean="0"/>
              <a:pPr>
                <a:defRPr/>
              </a:pPr>
              <a:t>47</a:t>
            </a:fld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6705258" y="1"/>
            <a:ext cx="3962743" cy="4230991"/>
            <a:chOff x="5181257" y="0"/>
            <a:chExt cx="3962743" cy="4230991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5181257" y="0"/>
              <a:ext cx="3962743" cy="4230991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7"/>
                <p:cNvSpPr/>
                <p:nvPr/>
              </p:nvSpPr>
              <p:spPr>
                <a:xfrm>
                  <a:off x="6697436" y="1635117"/>
                  <a:ext cx="1247457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CH" sz="2400" b="1" i="1" kern="0" dirty="0">
                            <a:solidFill>
                              <a:srgbClr val="0099CC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𝒂𝒓𝒆𝒂</m:t>
                        </m:r>
                        <m:r>
                          <a:rPr lang="fr-CH" sz="2400" b="1" i="1" kern="0" dirty="0">
                            <a:solidFill>
                              <a:srgbClr val="0099CC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 </m:t>
                        </m:r>
                        <m:r>
                          <a:rPr lang="fr-CH" sz="2400" b="1" i="1" kern="0" dirty="0">
                            <a:solidFill>
                              <a:srgbClr val="0099CC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𝑨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" name="Rectangle 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97436" y="1635117"/>
                  <a:ext cx="1247457" cy="461665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" name="Group 8"/>
          <p:cNvGrpSpPr/>
          <p:nvPr/>
        </p:nvGrpSpPr>
        <p:grpSpPr>
          <a:xfrm>
            <a:off x="343565" y="1172190"/>
            <a:ext cx="5788154" cy="1056312"/>
            <a:chOff x="-184074" y="2243148"/>
            <a:chExt cx="5788154" cy="105631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/>
                <p:cNvSpPr txBox="1"/>
                <p:nvPr/>
              </p:nvSpPr>
              <p:spPr>
                <a:xfrm>
                  <a:off x="321865" y="2283797"/>
                  <a:ext cx="5282215" cy="1015663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en-US" sz="2000" dirty="0">
                      <a:latin typeface="+mn-lt"/>
                    </a:rPr>
                    <a:t>repeat</a:t>
                  </a:r>
                </a:p>
                <a:p>
                  <a:pPr algn="l"/>
                  <a:r>
                    <a:rPr lang="en-US" sz="2000" dirty="0">
                      <a:latin typeface="+mn-lt"/>
                    </a:rPr>
                    <a:t>	draw </a:t>
                  </a:r>
                  <a14:m>
                    <m:oMath xmlns:m="http://schemas.openxmlformats.org/officeDocument/2006/math">
                      <m:r>
                        <a:rPr lang="fr-CH" sz="2000" i="1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fr-CH" sz="2000" i="1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fr-CH" sz="2000" i="1">
                          <a:latin typeface="Cambria Math" panose="02040503050406030204" pitchFamily="18" charset="0"/>
                        </a:rPr>
                        <m:t>𝑈</m:t>
                      </m:r>
                      <m:d>
                        <m:dPr>
                          <m:ctrlPr>
                            <a:rPr lang="fr-CH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CH" sz="2000" i="1">
                              <a:latin typeface="Cambria Math" panose="02040503050406030204" pitchFamily="18" charset="0"/>
                            </a:rPr>
                            <m:t>−10,20</m:t>
                          </m:r>
                        </m:e>
                      </m:d>
                      <m:r>
                        <a:rPr lang="fr-CH" sz="2000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fr-CH" sz="2000" i="1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fr-CH" sz="2000" i="1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fr-CH" sz="2000" i="1">
                          <a:latin typeface="Cambria Math" panose="02040503050406030204" pitchFamily="18" charset="0"/>
                        </a:rPr>
                        <m:t>𝑈</m:t>
                      </m:r>
                      <m:d>
                        <m:dPr>
                          <m:endChr m:val="]"/>
                          <m:ctrlPr>
                            <a:rPr lang="fr-CH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CH" sz="2000" i="1">
                              <a:latin typeface="Cambria Math" panose="02040503050406030204" pitchFamily="18" charset="0"/>
                            </a:rPr>
                            <m:t>−20;40</m:t>
                          </m:r>
                        </m:e>
                      </m:d>
                      <m:r>
                        <a:rPr lang="fr-CH" sz="20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endParaRPr lang="fr-CH" sz="2000" dirty="0">
                    <a:latin typeface="+mn-lt"/>
                  </a:endParaRPr>
                </a:p>
                <a:p>
                  <a:pPr algn="l"/>
                  <a:r>
                    <a:rPr lang="fr-CH" sz="2000" dirty="0" err="1">
                      <a:latin typeface="+mn-lt"/>
                    </a:rPr>
                    <a:t>until</a:t>
                  </a:r>
                  <a:r>
                    <a:rPr lang="fr-CH" sz="2000" dirty="0">
                      <a:latin typeface="+mn-lt"/>
                    </a:rPr>
                    <a:t> </a:t>
                  </a:r>
                  <a14:m>
                    <m:oMath xmlns:m="http://schemas.openxmlformats.org/officeDocument/2006/math">
                      <m:d>
                        <m:dPr>
                          <m:ctrlPr>
                            <a:rPr lang="fr-CH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CH" sz="2000" i="1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fr-CH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CH" sz="20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fr-CH" sz="2000" i="1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fr-CH" sz="2000" i="1">
                          <a:latin typeface="Cambria Math" panose="02040503050406030204" pitchFamily="18" charset="0"/>
                        </a:rPr>
                        <m:t>𝐴</m:t>
                      </m:r>
                    </m:oMath>
                  </a14:m>
                  <a:endParaRPr lang="en-US" sz="2000" dirty="0" err="1"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10" name="TextBox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1865" y="2283797"/>
                  <a:ext cx="5282215" cy="1015663"/>
                </a:xfrm>
                <a:prstGeom prst="rect">
                  <a:avLst/>
                </a:prstGeom>
                <a:blipFill>
                  <a:blip r:embed="rId5"/>
                  <a:stretch>
                    <a:fillRect l="-1153" t="-3593" b="-9581"/>
                  </a:stretch>
                </a:blipFill>
              </p:spPr>
              <p:txBody>
                <a:bodyPr/>
                <a:lstStyle/>
                <a:p>
                  <a:r>
                    <a:rPr lang="fr-CH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" name="TextBox 10"/>
            <p:cNvSpPr txBox="1"/>
            <p:nvPr/>
          </p:nvSpPr>
          <p:spPr>
            <a:xfrm>
              <a:off x="-184074" y="2243148"/>
              <a:ext cx="34176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+mn-lt"/>
                </a:rPr>
                <a:t>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8756768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3300"/>
                </a:solidFill>
              </a:rPr>
              <a:t>Solution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44731" y="1010195"/>
                <a:ext cx="10115319" cy="5731919"/>
              </a:xfrm>
            </p:spPr>
            <p:txBody>
              <a:bodyPr/>
              <a:lstStyle/>
              <a:p>
                <a:r>
                  <a:rPr lang="fr-CH" dirty="0"/>
                  <a:t>B </a:t>
                </a:r>
                <a:r>
                  <a:rPr lang="en-US" dirty="0"/>
                  <a:t>produces a sample of the conditional </a:t>
                </a:r>
                <a:br>
                  <a:rPr lang="en-US" dirty="0"/>
                </a:br>
                <a:r>
                  <a:rPr lang="en-US" dirty="0"/>
                  <a:t>distribution of </a:t>
                </a:r>
                <a14:m>
                  <m:oMath xmlns:m="http://schemas.openxmlformats.org/officeDocument/2006/math">
                    <m:r>
                      <a:rPr lang="fr-CH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CH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fr-CH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fr-CH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fr-CH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given </a:t>
                </a:r>
                <a:br>
                  <a:rPr lang="en-US" dirty="0"/>
                </a:br>
                <a:r>
                  <a:rPr lang="en-US" dirty="0"/>
                  <a:t>that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fr-CH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CH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fr-CH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CH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fr-CH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fr-CH" i="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</a:t>
                </a:r>
              </a:p>
              <a:p>
                <a:endParaRPr lang="en-US" dirty="0"/>
              </a:p>
              <a:p>
                <a:r>
                  <a:rPr lang="en-US" dirty="0"/>
                  <a:t>What is this distribution ?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H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fr-CH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CH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fr-CH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fr-CH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CH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fr-CH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fr-CH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fr-CH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fr-CH" b="0" i="1" smtClean="0"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</m:e>
                          </m:d>
                          <m:r>
                            <a:rPr lang="fr-CH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fr-CH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fr-CH" b="0" i="1" smtClean="0">
                              <a:latin typeface="Cambria Math" panose="02040503050406030204" pitchFamily="18" charset="0"/>
                            </a:rPr>
                            <m:t>∈[</m:t>
                          </m:r>
                          <m:r>
                            <a:rPr lang="fr-CH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fr-CH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fr-CH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fr-CH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fr-CH" b="0" i="1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  <m:r>
                            <a:rPr lang="fr-CH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  <m:e>
                          <m:d>
                            <m:dPr>
                              <m:ctrlPr>
                                <a:rPr lang="fr-CH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CH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fr-CH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CH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d>
                          <m:r>
                            <a:rPr lang="fr-CH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fr-CH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fr-CH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CH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CH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fr-CH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CH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fr-CH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fr-CH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CH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fr-CH" i="1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fr-CH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fr-CH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fr-CH" i="1">
                                      <a:latin typeface="Cambria Math" panose="02040503050406030204" pitchFamily="18" charset="0"/>
                                    </a:rPr>
                                    <m:t>𝑑𝑥</m:t>
                                  </m:r>
                                </m:e>
                              </m:d>
                              <m:r>
                                <a:rPr lang="fr-CH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fr-CH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fr-CH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fr-CH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CH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fr-CH" i="1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fr-CH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fr-CH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fr-CH" i="1">
                                      <a:latin typeface="Cambria Math" panose="02040503050406030204" pitchFamily="18" charset="0"/>
                                    </a:rPr>
                                    <m:t>𝑑𝑦</m:t>
                                  </m:r>
                                </m:e>
                              </m:d>
                              <m:r>
                                <a:rPr lang="fr-CH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fr-CH" b="0" i="0" smtClean="0">
                                  <a:latin typeface="Cambria Math" panose="02040503050406030204" pitchFamily="18" charset="0"/>
                                </a:rPr>
                                <m:t>and</m:t>
                              </m:r>
                              <m:r>
                                <a:rPr lang="fr-CH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ctrlPr>
                                    <a:rPr lang="fr-CH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CH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fr-CH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fr-CH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lang="fr-CH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m:rPr>
                                  <m:sty m:val="p"/>
                                </m:rPr>
                                <a:rPr lang="fr-CH" b="0" i="1" smtClean="0"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</m:d>
                        </m:num>
                        <m:den>
                          <m:r>
                            <a:rPr lang="fr-CH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fr-CH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d>
                            <m:dPr>
                              <m:ctrlPr>
                                <a:rPr lang="fr-CH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CH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fr-CH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CH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d>
                          <m:r>
                            <a:rPr lang="fr-CH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fr-CH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fr-CH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  <m:oMath xmlns:m="http://schemas.openxmlformats.org/officeDocument/2006/math">
                      <m:r>
                        <a:rPr lang="fr-CH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CH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CH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fr-CH">
                              <a:latin typeface="Cambria Math" panose="02040503050406030204" pitchFamily="18" charset="0"/>
                            </a:rPr>
                            <m:t>area</m:t>
                          </m:r>
                          <m:r>
                            <a:rPr lang="fr-CH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CH" i="1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fr-CH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fr-CH" b="0" i="1" smtClean="0"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fr-CH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H" i="1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  <m:sub>
                          <m:r>
                            <a:rPr lang="fr-CH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CH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fr-CH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CH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fr-CH" i="1">
                              <a:latin typeface="Cambria Math" panose="02040503050406030204" pitchFamily="18" charset="0"/>
                            </a:rPr>
                            <m:t>)∈</m:t>
                          </m:r>
                          <m:r>
                            <a:rPr lang="fr-CH" i="1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fr-CH" b="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fr-CH" b="0" i="1" smtClean="0">
                          <a:latin typeface="Cambria Math" panose="02040503050406030204" pitchFamily="18" charset="0"/>
                        </a:rPr>
                        <m:t>𝑑𝑥</m:t>
                      </m:r>
                      <m:r>
                        <a:rPr lang="fr-CH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CH" b="0" i="1" smtClean="0">
                          <a:latin typeface="Cambria Math" panose="02040503050406030204" pitchFamily="18" charset="0"/>
                        </a:rPr>
                        <m:t>𝑑𝑦</m:t>
                      </m:r>
                    </m:oMath>
                  </m:oMathPara>
                </a14:m>
                <a:endParaRPr lang="fr-CH" b="0" dirty="0"/>
              </a:p>
              <a:p>
                <a:endParaRPr lang="en-US" dirty="0"/>
              </a:p>
              <a:p>
                <a:r>
                  <a:rPr lang="en-US" dirty="0"/>
                  <a:t>Thus the pdf is</a:t>
                </a:r>
                <a14:m>
                  <m:oMath xmlns:m="http://schemas.openxmlformats.org/officeDocument/2006/math">
                    <m:r>
                      <a:rPr lang="fr-CH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fr-CH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H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fr-CH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fr-CH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CH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sub>
                    </m:sSub>
                    <m:d>
                      <m:dPr>
                        <m:ctrlPr>
                          <a:rPr lang="fr-CH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CH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fr-CH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CH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fr-CH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CH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H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  <m:sub>
                        <m:r>
                          <a:rPr lang="fr-CH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CH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fr-CH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CH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fr-CH" b="0" i="1" smtClean="0">
                            <a:latin typeface="Cambria Math" panose="02040503050406030204" pitchFamily="18" charset="0"/>
                          </a:rPr>
                          <m:t>)∈</m:t>
                        </m:r>
                        <m:r>
                          <a:rPr lang="fr-CH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fr-CH" b="0" i="1" smtClean="0">
                        <a:latin typeface="Cambria Math" panose="02040503050406030204" pitchFamily="18" charset="0"/>
                      </a:rPr>
                      <m:t>×</m:t>
                    </m:r>
                    <m:f>
                      <m:fPr>
                        <m:ctrlPr>
                          <a:rPr lang="fr-CH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CH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fr-CH" b="0" i="0" smtClean="0">
                            <a:latin typeface="Cambria Math" panose="02040503050406030204" pitchFamily="18" charset="0"/>
                          </a:rPr>
                          <m:t>area</m:t>
                        </m:r>
                        <m:r>
                          <a:rPr lang="fr-CH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CH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fr-CH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br>
                  <a:rPr lang="fr-CH" dirty="0"/>
                </a:br>
                <a:r>
                  <a:rPr lang="fr-CH" dirty="0"/>
                  <a:t>i.e. the </a:t>
                </a:r>
                <a:r>
                  <a:rPr lang="fr-CH" dirty="0" err="1"/>
                  <a:t>uniform</a:t>
                </a:r>
                <a:r>
                  <a:rPr lang="fr-CH" dirty="0"/>
                  <a:t> distribution.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44731" y="1010195"/>
                <a:ext cx="10115319" cy="5731919"/>
              </a:xfrm>
              <a:blipFill>
                <a:blip r:embed="rId2"/>
                <a:stretch>
                  <a:fillRect l="-964" t="-851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C3A5A597-CA98-43DC-8E18-EB322DDCE446}" type="slidenum">
              <a:rPr lang="en-US" smtClean="0"/>
              <a:pPr>
                <a:defRPr/>
              </a:pPr>
              <a:t>48</a:t>
            </a:fld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7837714" y="1"/>
            <a:ext cx="2830286" cy="2447109"/>
            <a:chOff x="5181257" y="0"/>
            <a:chExt cx="3962743" cy="4230991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5181257" y="0"/>
              <a:ext cx="3962743" cy="4230991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7"/>
                <p:cNvSpPr/>
                <p:nvPr/>
              </p:nvSpPr>
              <p:spPr>
                <a:xfrm>
                  <a:off x="6447870" y="1635116"/>
                  <a:ext cx="1746591" cy="79820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CH" sz="2400" b="1" i="1" kern="0" dirty="0">
                            <a:solidFill>
                              <a:srgbClr val="0099CC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𝒂𝒓𝒆𝒂</m:t>
                        </m:r>
                        <m:r>
                          <a:rPr lang="fr-CH" sz="2400" b="1" i="1" kern="0" dirty="0">
                            <a:solidFill>
                              <a:srgbClr val="0099CC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 </m:t>
                        </m:r>
                        <m:r>
                          <a:rPr lang="fr-CH" sz="2400" b="1" i="1" kern="0" dirty="0">
                            <a:solidFill>
                              <a:srgbClr val="0099CC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𝑨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" name="Rectangle 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47870" y="1635116"/>
                  <a:ext cx="1746591" cy="79820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CH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51976367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CH" sz="3200" dirty="0"/>
              <a:t>Rejection </a:t>
            </a:r>
            <a:r>
              <a:rPr lang="fr-CH" sz="3200" dirty="0" err="1"/>
              <a:t>Sampling</a:t>
            </a:r>
            <a:r>
              <a:rPr lang="fr-CH" sz="3200" dirty="0"/>
              <a:t> for </a:t>
            </a:r>
            <a:r>
              <a:rPr lang="fr-CH" sz="3200" dirty="0" err="1"/>
              <a:t>Conditional</a:t>
            </a:r>
            <a:r>
              <a:rPr lang="fr-CH" sz="3200" dirty="0"/>
              <a:t> Distribution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C3A5A597-CA98-43DC-8E18-EB322DDCE446}" type="slidenum">
              <a:rPr lang="en-US" smtClean="0"/>
              <a:pPr>
                <a:defRPr/>
              </a:pPr>
              <a:t>49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28265608"/>
                  </p:ext>
                </p:extLst>
              </p:nvPr>
            </p:nvGraphicFramePr>
            <p:xfrm>
              <a:off x="1728132" y="4868091"/>
              <a:ext cx="6096000" cy="159601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048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0480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345893">
                    <a:tc>
                      <a:txBody>
                        <a:bodyPr/>
                        <a:lstStyle/>
                        <a:p>
                          <a:r>
                            <a:rPr lang="en-US" sz="2000" b="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Notation in this theorem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b="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Previous example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̃"/>
                                    <m:ctrlPr>
                                      <a:rPr lang="fr-CH" sz="2000" b="0" i="1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accPr>
                                  <m:e>
                                    <m:r>
                                      <a:rPr lang="fr-CH" sz="2000" b="0" i="1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𝑋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2000" b="0" dirty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fr-CH" sz="2000" b="0" i="1" smtClean="0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lang="fr-CH" sz="2000" b="0" i="1" smtClean="0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𝑋</m:t>
                                  </m:r>
                                  <m:r>
                                    <a:rPr lang="fr-CH" sz="2000" b="0" i="1" smtClean="0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,</m:t>
                                  </m:r>
                                  <m:r>
                                    <a:rPr lang="fr-CH" sz="2000" b="0" i="1" smtClean="0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𝑌</m:t>
                                  </m:r>
                                </m:e>
                              </m:d>
                              <m:r>
                                <a:rPr lang="fr-CH" sz="2000" b="0" i="1" smtClean="0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∼</m:t>
                              </m:r>
                              <m:r>
                                <m:rPr>
                                  <m:sty m:val="p"/>
                                </m:rPr>
                                <a:rPr lang="fr-CH" sz="2000" b="0" i="0" smtClean="0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Unif</m:t>
                              </m:r>
                              <m:r>
                                <a:rPr lang="fr-CH" sz="2000" b="0" i="1" smtClean="0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(</m:t>
                              </m:r>
                            </m:oMath>
                          </a14:m>
                          <a:r>
                            <a:rPr lang="en-US" sz="2000" b="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rectangle)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̃"/>
                                    <m:ctrlPr>
                                      <a:rPr lang="fr-CH" sz="2000" b="0" i="1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accPr>
                                  <m:e>
                                    <m:r>
                                      <a:rPr lang="fr-CH" sz="2000" b="0" i="1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𝑌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2000" b="0" dirty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fr-CH" sz="2000" b="0" i="1" smtClean="0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lang="fr-CH" sz="2000" b="0" i="1" smtClean="0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𝑋</m:t>
                                  </m:r>
                                  <m:r>
                                    <a:rPr lang="fr-CH" sz="2000" b="0" i="1" smtClean="0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,</m:t>
                                  </m:r>
                                  <m:r>
                                    <a:rPr lang="fr-CH" sz="2000" b="0" i="1" smtClean="0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𝑌</m:t>
                                  </m:r>
                                </m:e>
                              </m:d>
                              <m:r>
                                <a:rPr lang="fr-CH" sz="2000" b="0" i="1" smtClean="0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∼</m:t>
                              </m:r>
                              <m:r>
                                <m:rPr>
                                  <m:sty m:val="p"/>
                                </m:rPr>
                                <a:rPr lang="fr-CH" sz="2000" b="0" i="0" smtClean="0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Unif</m:t>
                              </m:r>
                              <m:r>
                                <a:rPr lang="fr-CH" sz="2000" b="0" i="1" smtClean="0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(</m:t>
                              </m:r>
                            </m:oMath>
                          </a14:m>
                          <a:r>
                            <a:rPr lang="en-US" sz="2000" b="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rectangle)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sz="20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𝑋</m:t>
                                </m:r>
                              </m:oMath>
                            </m:oMathPara>
                          </a14:m>
                          <a:endParaRPr lang="en-US" sz="2000" b="0" dirty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fr-CH" sz="2000" b="0" i="1" smtClean="0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lang="fr-CH" sz="2000" b="0" i="1" smtClean="0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𝑋</m:t>
                                  </m:r>
                                  <m:r>
                                    <a:rPr lang="fr-CH" sz="2000" b="0" i="1" smtClean="0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,</m:t>
                                  </m:r>
                                  <m:r>
                                    <a:rPr lang="fr-CH" sz="2000" b="0" i="1" smtClean="0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𝑌</m:t>
                                  </m:r>
                                </m:e>
                              </m:d>
                              <m:r>
                                <a:rPr lang="fr-CH" sz="2000" b="0" i="1" smtClean="0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∼</m:t>
                              </m:r>
                              <m:r>
                                <m:rPr>
                                  <m:sty m:val="p"/>
                                </m:rPr>
                                <a:rPr lang="fr-CH" sz="2000" b="0" i="0" smtClean="0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Unif</m:t>
                              </m:r>
                              <m:r>
                                <a:rPr lang="fr-CH" sz="2000" b="0" i="1" smtClean="0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(</m:t>
                              </m:r>
                            </m:oMath>
                          </a14:m>
                          <a:r>
                            <a:rPr lang="en-US" sz="2000" b="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US" sz="2000" b="0" i="1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A</a:t>
                          </a:r>
                          <a:r>
                            <a:rPr lang="en-US" sz="2000" b="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)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28265608"/>
                  </p:ext>
                </p:extLst>
              </p:nvPr>
            </p:nvGraphicFramePr>
            <p:xfrm>
              <a:off x="1728132" y="4868091"/>
              <a:ext cx="6096000" cy="159601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048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0480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396240">
                    <a:tc>
                      <a:txBody>
                        <a:bodyPr/>
                        <a:lstStyle/>
                        <a:p>
                          <a:r>
                            <a:rPr lang="en-US" sz="2000" b="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Notation in this theorem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b="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Previous example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01765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00" t="-104478" r="-100200" b="-22089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00400" t="-104478" r="-400" b="-22089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401765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00" t="-207576" r="-100200" b="-1242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00400" t="-207576" r="-400" b="-12424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00" t="-312308" r="-100200" b="-261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00400" t="-312308" r="-400" b="-2615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9" name="Group 8"/>
          <p:cNvGrpSpPr/>
          <p:nvPr/>
        </p:nvGrpSpPr>
        <p:grpSpPr>
          <a:xfrm>
            <a:off x="7837714" y="4493624"/>
            <a:ext cx="2830286" cy="2447109"/>
            <a:chOff x="5181257" y="0"/>
            <a:chExt cx="3962743" cy="4230991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5181257" y="0"/>
              <a:ext cx="3962743" cy="4230991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Rectangle 10"/>
                <p:cNvSpPr/>
                <p:nvPr/>
              </p:nvSpPr>
              <p:spPr>
                <a:xfrm>
                  <a:off x="6447870" y="1635116"/>
                  <a:ext cx="1746591" cy="79820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CH" sz="2400" b="1" i="1" kern="0" dirty="0">
                            <a:solidFill>
                              <a:srgbClr val="0099CC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𝒂𝒓𝒆𝒂</m:t>
                        </m:r>
                        <m:r>
                          <a:rPr lang="fr-CH" sz="2400" b="1" i="1" kern="0" dirty="0">
                            <a:solidFill>
                              <a:srgbClr val="0099CC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 </m:t>
                        </m:r>
                        <m:r>
                          <a:rPr lang="fr-CH" sz="2400" b="1" i="1" kern="0" dirty="0">
                            <a:solidFill>
                              <a:srgbClr val="0099CC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𝑨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" name="Rectangle 1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47870" y="1635116"/>
                  <a:ext cx="1746591" cy="798207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CH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D81FAD70-6266-4961-A007-C23D22C685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3565" y="1031883"/>
            <a:ext cx="9419733" cy="330182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436207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131" y="274638"/>
            <a:ext cx="11366269" cy="1143000"/>
          </a:xfrm>
        </p:spPr>
        <p:txBody>
          <a:bodyPr/>
          <a:lstStyle/>
          <a:p>
            <a:r>
              <a:rPr lang="en-US" dirty="0"/>
              <a:t>Two simulation examples. What is the difference 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4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405931" y="1712422"/>
                <a:ext cx="4040188" cy="932718"/>
              </a:xfrm>
            </p:spPr>
            <p:txBody>
              <a:bodyPr/>
              <a:lstStyle/>
              <a:p>
                <a:r>
                  <a:rPr lang="en-US" sz="2400" dirty="0">
                    <a:cs typeface="Calibri Light" panose="020F0302020204030204" pitchFamily="34" charset="0"/>
                  </a:rPr>
                  <a:t>Simulation 1: Time to complete </a:t>
                </a:r>
                <a14:m>
                  <m:oMath xmlns:m="http://schemas.openxmlformats.org/officeDocument/2006/math">
                    <m:r>
                      <a:rPr lang="fr-CH" sz="2400" b="1" i="1" smtClean="0">
                        <a:latin typeface="Cambria Math" panose="02040503050406030204" pitchFamily="18" charset="0"/>
                      </a:rPr>
                      <m:t>𝑵</m:t>
                    </m:r>
                  </m:oMath>
                </a14:m>
                <a:r>
                  <a:rPr lang="en-US" sz="2400" dirty="0">
                    <a:cs typeface="Calibri Light" panose="020F0302020204030204" pitchFamily="34" charset="0"/>
                  </a:rPr>
                  <a:t> jobs</a:t>
                </a:r>
              </a:p>
            </p:txBody>
          </p:sp>
        </mc:Choice>
        <mc:Fallback xmlns="">
          <p:sp>
            <p:nvSpPr>
              <p:cNvPr id="5" name="Tex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05931" y="1712422"/>
                <a:ext cx="4040188" cy="932718"/>
              </a:xfrm>
              <a:blipFill>
                <a:blip r:embed="rId2"/>
                <a:stretch>
                  <a:fillRect l="-2417" r="-1813" b="-15033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/>
              <p:cNvSpPr>
                <a:spLocks noGrp="1"/>
              </p:cNvSpPr>
              <p:nvPr>
                <p:ph sz="half" idx="2"/>
              </p:nvPr>
            </p:nvSpPr>
            <p:spPr>
              <a:xfrm>
                <a:off x="405931" y="2645140"/>
                <a:ext cx="4040188" cy="3951288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fr-CH" sz="2400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2400" dirty="0">
                    <a:cs typeface="Calibri Light" panose="020F0302020204030204" pitchFamily="34" charset="0"/>
                  </a:rPr>
                  <a:t> customers arrive (at the same time) at Joe’s shop and download a file. We want to estimate the time </a:t>
                </a:r>
                <a14:m>
                  <m:oMath xmlns:m="http://schemas.openxmlformats.org/officeDocument/2006/math">
                    <m:r>
                      <a:rPr lang="fr-CH" sz="2400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2400" dirty="0">
                    <a:cs typeface="Calibri Light" panose="020F0302020204030204" pitchFamily="34" charset="0"/>
                  </a:rPr>
                  <a:t> it takes to serve the </a:t>
                </a:r>
                <a14:m>
                  <m:oMath xmlns:m="http://schemas.openxmlformats.org/officeDocument/2006/math">
                    <m:r>
                      <a:rPr lang="fr-CH" sz="24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fr-CH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cs typeface="Calibri Light" panose="020F0302020204030204" pitchFamily="34" charset="0"/>
                  </a:rPr>
                  <a:t>customers</a:t>
                </a:r>
              </a:p>
            </p:txBody>
          </p:sp>
        </mc:Choice>
        <mc:Fallback xmlns="">
          <p:sp>
            <p:nvSpPr>
              <p:cNvPr id="6" name="Content Placehold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405931" y="2645140"/>
                <a:ext cx="4040188" cy="3951288"/>
              </a:xfrm>
              <a:blipFill>
                <a:blip r:embed="rId3"/>
                <a:stretch>
                  <a:fillRect l="-2417" t="-1235" r="-453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>
          <a:xfrm>
            <a:off x="4593757" y="1648325"/>
            <a:ext cx="4041775" cy="639762"/>
          </a:xfrm>
        </p:spPr>
        <p:txBody>
          <a:bodyPr/>
          <a:lstStyle/>
          <a:p>
            <a:r>
              <a:rPr lang="en-US" sz="2400" dirty="0">
                <a:cs typeface="Calibri Light" panose="020F0302020204030204" pitchFamily="34" charset="0"/>
              </a:rPr>
              <a:t>Simulation 2:  Delay at a server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>
          <a:xfrm>
            <a:off x="4623089" y="2636808"/>
            <a:ext cx="4041775" cy="4067772"/>
          </a:xfrm>
        </p:spPr>
        <p:txBody>
          <a:bodyPr/>
          <a:lstStyle/>
          <a:p>
            <a:r>
              <a:rPr lang="en-US" sz="2400" dirty="0">
                <a:cs typeface="Calibri Light" panose="020F0302020204030204" pitchFamily="34" charset="0"/>
              </a:rPr>
              <a:t>An information server handles requests according to some scheduling policy. We want to estimate the time it takes to serve one request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EB40DE49-4246-4011-B964-D654E5D2EC1B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697461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703388" y="1932080"/>
                <a:ext cx="8856662" cy="4529680"/>
              </a:xfrm>
            </p:spPr>
            <p:txBody>
              <a:bodyPr/>
              <a:lstStyle/>
              <a:p>
                <a:r>
                  <a:rPr lang="en-US" dirty="0"/>
                  <a:t>A uniformly distributed point in an area A has pdf equal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)∈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×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area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It can be sampled by </a:t>
                </a:r>
                <a:r>
                  <a:rPr lang="en-US" i="1" dirty="0">
                    <a:solidFill>
                      <a:srgbClr val="FF3300"/>
                    </a:solidFill>
                  </a:rPr>
                  <a:t>rejection sampling</a:t>
                </a:r>
                <a:br>
                  <a:rPr lang="en-US" i="1" dirty="0">
                    <a:solidFill>
                      <a:srgbClr val="FF3300"/>
                    </a:solidFill>
                  </a:rPr>
                </a:br>
                <a:br>
                  <a:rPr lang="en-US" dirty="0"/>
                </a:br>
                <a:r>
                  <a:rPr lang="en-US" dirty="0"/>
                  <a:t>	sample a point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rgbClr val="FF33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solidFill>
                          <a:srgbClr val="FF33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solidFill>
                          <a:srgbClr val="FF3300"/>
                        </a:solidFill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uniform in a bounding box around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	reject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</m:oMath>
                </a14:m>
                <a:r>
                  <a:rPr lang="en-US" dirty="0"/>
                  <a:t> if not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b="0" dirty="0"/>
              </a:p>
              <a:p>
                <a:r>
                  <a:rPr lang="en-US" dirty="0"/>
                  <a:t>	until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</a:t>
                </a:r>
                <a:br>
                  <a:rPr lang="en-US" dirty="0"/>
                </a:br>
                <a:r>
                  <a:rPr lang="en-US" dirty="0"/>
                  <a:t>	return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Note: the distribution </a:t>
                </a:r>
                <a:r>
                  <a:rPr lang="en-US" i="1" dirty="0">
                    <a:solidFill>
                      <a:srgbClr val="FF3300"/>
                    </a:solidFill>
                  </a:rPr>
                  <a:t>here</a:t>
                </a:r>
                <a:r>
                  <a:rPr lang="en-US" dirty="0"/>
                  <a:t> is not the same as </a:t>
                </a:r>
                <a:r>
                  <a:rPr lang="en-US" i="1" dirty="0">
                    <a:solidFill>
                      <a:srgbClr val="0070C0"/>
                    </a:solidFill>
                  </a:rPr>
                  <a:t>there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03388" y="1932080"/>
                <a:ext cx="8856662" cy="4529680"/>
              </a:xfrm>
              <a:blipFill>
                <a:blip r:embed="rId2"/>
                <a:stretch>
                  <a:fillRect l="-1032" t="-942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C3A5A597-CA98-43DC-8E18-EB322DDCE446}" type="slidenum">
              <a:rPr lang="en-US" smtClean="0"/>
              <a:pPr>
                <a:defRPr/>
              </a:pPr>
              <a:t>50</a:t>
            </a:fld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7993509" y="-76883"/>
            <a:ext cx="2660102" cy="2254026"/>
            <a:chOff x="5181257" y="0"/>
            <a:chExt cx="3962743" cy="4230991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5181257" y="0"/>
              <a:ext cx="3962743" cy="4230991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Rectangle 14"/>
                <p:cNvSpPr/>
                <p:nvPr/>
              </p:nvSpPr>
              <p:spPr>
                <a:xfrm>
                  <a:off x="6392000" y="1635117"/>
                  <a:ext cx="1858332" cy="86658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CH" sz="2400" b="1" i="1" kern="0" dirty="0">
                            <a:solidFill>
                              <a:srgbClr val="0099CC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𝒂𝒓𝒆𝒂</m:t>
                        </m:r>
                        <m:r>
                          <a:rPr lang="fr-CH" sz="2400" b="1" i="1" kern="0" dirty="0">
                            <a:solidFill>
                              <a:srgbClr val="0099CC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 </m:t>
                        </m:r>
                        <m:r>
                          <a:rPr lang="fr-CH" sz="2400" b="1" i="1" kern="0" dirty="0">
                            <a:solidFill>
                              <a:srgbClr val="0099CC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𝑨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" name="Rectangle 1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92000" y="1635117"/>
                  <a:ext cx="1858332" cy="866583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CH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1854" y="-133177"/>
            <a:ext cx="3152169" cy="2366613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2199669" y="1400230"/>
            <a:ext cx="2709000" cy="4406127"/>
            <a:chOff x="675669" y="1400229"/>
            <a:chExt cx="2709000" cy="4406127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1" name="Ink 10"/>
                <p14:cNvContentPartPr/>
                <p14:nvPr/>
              </p14:nvContentPartPr>
              <p14:xfrm>
                <a:off x="675669" y="3391836"/>
                <a:ext cx="2709000" cy="2414520"/>
              </p14:xfrm>
            </p:contentPart>
          </mc:Choice>
          <mc:Fallback xmlns="">
            <p:pic>
              <p:nvPicPr>
                <p:cNvPr id="11" name="Ink 10"/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63789" y="3379956"/>
                  <a:ext cx="2732760" cy="243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7" name="Ink 6"/>
                <p14:cNvContentPartPr/>
                <p14:nvPr/>
              </p14:nvContentPartPr>
              <p14:xfrm>
                <a:off x="889149" y="1400229"/>
                <a:ext cx="327960" cy="2308320"/>
              </p14:xfrm>
            </p:contentPart>
          </mc:Choice>
          <mc:Fallback xmlns="">
            <p:pic>
              <p:nvPicPr>
                <p:cNvPr id="7" name="Ink 6"/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877269" y="1388349"/>
                  <a:ext cx="351720" cy="2332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" name="Group 16"/>
          <p:cNvGrpSpPr/>
          <p:nvPr/>
        </p:nvGrpSpPr>
        <p:grpSpPr>
          <a:xfrm>
            <a:off x="4540749" y="1601830"/>
            <a:ext cx="5455080" cy="4207407"/>
            <a:chOff x="3016749" y="1601829"/>
            <a:chExt cx="5455080" cy="4207407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6" name="Ink 5"/>
                <p14:cNvContentPartPr/>
                <p14:nvPr/>
              </p14:nvContentPartPr>
              <p14:xfrm>
                <a:off x="3016749" y="5062236"/>
                <a:ext cx="3452760" cy="747000"/>
              </p14:xfrm>
            </p:contentPart>
          </mc:Choice>
          <mc:Fallback xmlns="">
            <p:pic>
              <p:nvPicPr>
                <p:cNvPr id="6" name="Ink 5"/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004869" y="5050356"/>
                  <a:ext cx="3476520" cy="77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9" name="Ink 8"/>
                <p14:cNvContentPartPr/>
                <p14:nvPr/>
              </p14:nvContentPartPr>
              <p14:xfrm>
                <a:off x="4987749" y="1601829"/>
                <a:ext cx="3484080" cy="3648240"/>
              </p14:xfrm>
            </p:contentPart>
          </mc:Choice>
          <mc:Fallback xmlns="">
            <p:pic>
              <p:nvPicPr>
                <p:cNvPr id="9" name="Ink 8"/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975869" y="1589949"/>
                  <a:ext cx="3507840" cy="3672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029730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3F3E63-881E-492C-BEE7-80195FAF3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Example: Sampling a Uniform Random Point in Unit Disk</a:t>
            </a:r>
            <a:endParaRPr lang="fr-CH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899B875-A58A-43FB-A9C0-975578D8CB1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43565" y="3877887"/>
                <a:ext cx="9433048" cy="2885008"/>
              </a:xfrm>
            </p:spPr>
            <p:txBody>
              <a:bodyPr/>
              <a:lstStyle/>
              <a:p>
                <a:r>
                  <a:rPr lang="en-US" dirty="0"/>
                  <a:t>Use rejection sampling with a bounding box around the disk</a:t>
                </a:r>
              </a:p>
              <a:p>
                <a:endParaRPr lang="en-US" dirty="0"/>
              </a:p>
              <a:p>
                <a:r>
                  <a:rPr lang="en-US" dirty="0"/>
                  <a:t>            	sample a point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solidFill>
                          <a:srgbClr val="FF33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i="1">
                        <a:solidFill>
                          <a:srgbClr val="FF33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solidFill>
                          <a:srgbClr val="FF3300"/>
                        </a:solidFill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uniform in the bounding box 	</a:t>
                </a:r>
              </a:p>
              <a:p>
                <a:r>
                  <a:rPr lang="en-US" dirty="0"/>
                  <a:t>          	reject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</m:oMath>
                </a14:m>
                <a:r>
                  <a:rPr lang="en-US" dirty="0"/>
                  <a:t> 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CH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CH" i="1">
                            <a:latin typeface="Cambria Math" charset="0"/>
                          </a:rPr>
                          <m:t>𝑋</m:t>
                        </m:r>
                      </m:e>
                      <m:sup>
                        <m:r>
                          <a:rPr lang="fr-CH" i="1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fr-CH" i="1">
                        <a:latin typeface="Cambria Math" charset="0"/>
                      </a:rPr>
                      <m:t>+</m:t>
                    </m:r>
                    <m:sSup>
                      <m:sSupPr>
                        <m:ctrlPr>
                          <a:rPr lang="fr-CH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CH" i="1">
                            <a:latin typeface="Cambria Math" charset="0"/>
                          </a:rPr>
                          <m:t>𝑌</m:t>
                        </m:r>
                      </m:e>
                      <m:sup>
                        <m:r>
                          <a:rPr lang="fr-CH" i="1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fr-CH" i="1">
                        <a:latin typeface="Cambria Math" charset="0"/>
                      </a:rPr>
                      <m:t>&gt;1</m:t>
                    </m:r>
                  </m:oMath>
                </a14:m>
                <a:endParaRPr lang="en-US" dirty="0"/>
              </a:p>
              <a:p>
                <a:r>
                  <a:rPr lang="en-US" dirty="0"/>
                  <a:t>	until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</a:t>
                </a:r>
                <a:br>
                  <a:rPr lang="en-US" dirty="0"/>
                </a:br>
                <a:r>
                  <a:rPr lang="en-US" dirty="0"/>
                  <a:t>	return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endParaRPr lang="fr-CH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899B875-A58A-43FB-A9C0-975578D8CB1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43565" y="3877887"/>
                <a:ext cx="9433048" cy="2885008"/>
              </a:xfrm>
              <a:blipFill>
                <a:blip r:embed="rId2"/>
                <a:stretch>
                  <a:fillRect l="-969" t="-1691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F86234-E51E-42B5-A9B5-090EA585A8A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C3A5A597-CA98-43DC-8E18-EB322DDCE446}" type="slidenum">
              <a:rPr lang="en-US" smtClean="0"/>
              <a:pPr>
                <a:defRPr/>
              </a:pPr>
              <a:t>51</a:t>
            </a:fld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495B50E-8AAD-46B3-95A4-B1D7BCBBA75E}"/>
              </a:ext>
            </a:extLst>
          </p:cNvPr>
          <p:cNvSpPr/>
          <p:nvPr/>
        </p:nvSpPr>
        <p:spPr bwMode="auto">
          <a:xfrm>
            <a:off x="611560" y="1048605"/>
            <a:ext cx="2860431" cy="2848708"/>
          </a:xfrm>
          <a:prstGeom prst="ellipse">
            <a:avLst/>
          </a:prstGeom>
          <a:pattFill prst="pct70">
            <a:fgClr>
              <a:srgbClr val="C00000"/>
            </a:fgClr>
            <a:bgClr>
              <a:schemeClr val="bg1"/>
            </a:bgClr>
          </a:pattFill>
          <a:ln w="38100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9258EB3-03F9-45F0-A09E-32EE2DF1CFA6}"/>
              </a:ext>
            </a:extLst>
          </p:cNvPr>
          <p:cNvSpPr/>
          <p:nvPr/>
        </p:nvSpPr>
        <p:spPr bwMode="auto">
          <a:xfrm>
            <a:off x="5029890" y="1048605"/>
            <a:ext cx="2860431" cy="2848708"/>
          </a:xfrm>
          <a:prstGeom prst="ellipse">
            <a:avLst/>
          </a:prstGeom>
          <a:pattFill prst="pct70">
            <a:fgClr>
              <a:srgbClr val="C00000"/>
            </a:fgClr>
            <a:bgClr>
              <a:schemeClr val="bg1"/>
            </a:bgClr>
          </a:pattFill>
          <a:ln w="38100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B14C38B-C932-4F92-B2A5-250F5B830F13}"/>
              </a:ext>
            </a:extLst>
          </p:cNvPr>
          <p:cNvSpPr/>
          <p:nvPr/>
        </p:nvSpPr>
        <p:spPr bwMode="auto">
          <a:xfrm>
            <a:off x="5033959" y="1052513"/>
            <a:ext cx="2860431" cy="2848708"/>
          </a:xfrm>
          <a:prstGeom prst="rect">
            <a:avLst/>
          </a:prstGeom>
          <a:noFill/>
          <a:ln w="38100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8075224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Choose Bounding Box for the Unit Disk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Case A: square with side 2                         </a:t>
                </a:r>
              </a:p>
              <a:p>
                <a:r>
                  <a:rPr lang="en-US" dirty="0"/>
                  <a:t>                                                                              Case B: square with side 2.2</a:t>
                </a:r>
              </a:p>
              <a:p>
                <a:r>
                  <a:rPr lang="en-US" dirty="0"/>
                  <a:t>How to choose?</a:t>
                </a:r>
              </a:p>
              <a:p>
                <a:r>
                  <a:rPr lang="en-US" dirty="0"/>
                  <a:t>Number of iterations: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CH" b="0" i="1" smtClean="0"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fr-CH" b="0" i="1" smtClean="0">
                            <a:latin typeface="Cambria Math" charset="0"/>
                          </a:rPr>
                          <m:t>𝑃</m:t>
                        </m:r>
                        <m:r>
                          <a:rPr lang="fr-CH" b="0" i="1" smtClean="0">
                            <a:latin typeface="Cambria Math" charset="0"/>
                          </a:rPr>
                          <m:t>(</m:t>
                        </m:r>
                        <m:sSup>
                          <m:sSupPr>
                            <m:ctrlPr>
                              <a:rPr lang="fr-CH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CH" i="1">
                                <a:latin typeface="Cambria Math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fr-CH" i="1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  <m:r>
                          <a:rPr lang="fr-CH" i="1">
                            <a:latin typeface="Cambria Math" charset="0"/>
                          </a:rPr>
                          <m:t>+</m:t>
                        </m:r>
                        <m:sSup>
                          <m:sSupPr>
                            <m:ctrlPr>
                              <a:rPr lang="fr-CH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CH" i="1">
                                <a:latin typeface="Cambria Math" charset="0"/>
                              </a:rPr>
                              <m:t>𝑌</m:t>
                            </m:r>
                          </m:e>
                          <m:sup>
                            <m:r>
                              <a:rPr lang="fr-CH" i="1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  <m:r>
                          <a:rPr lang="fr-CH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≤</m:t>
                        </m:r>
                        <m:r>
                          <a:rPr lang="fr-CH" i="1">
                            <a:latin typeface="Cambria Math" charset="0"/>
                          </a:rPr>
                          <m:t>1</m:t>
                        </m:r>
                        <m:r>
                          <a:rPr lang="fr-CH" b="0" i="1" smtClean="0">
                            <a:latin typeface="Cambria Math" charset="0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dirty="0"/>
                          <m:t> </m:t>
                        </m:r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Case A: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CH" b="0" i="1" smtClean="0">
                            <a:latin typeface="Cambria Math" charset="0"/>
                          </a:rPr>
                          <m:t>4</m:t>
                        </m:r>
                      </m:num>
                      <m:den>
                        <m:r>
                          <a:rPr lang="mr-IN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𝜋</m:t>
                        </m:r>
                      </m:den>
                    </m:f>
                  </m:oMath>
                </a14:m>
                <a:r>
                  <a:rPr lang="en-US" dirty="0"/>
                  <a:t>   &lt; Case B: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CH" i="1">
                            <a:latin typeface="Cambria Math" charset="0"/>
                          </a:rPr>
                          <m:t>4</m:t>
                        </m:r>
                        <m:r>
                          <a:rPr lang="fr-CH" b="0" i="1" smtClean="0">
                            <a:latin typeface="Cambria Math" charset="0"/>
                          </a:rPr>
                          <m:t>.84</m:t>
                        </m:r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𝜋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9" b="-1501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C3A5A597-CA98-43DC-8E18-EB322DDCE446}" type="slidenum">
              <a:rPr lang="en-US" smtClean="0"/>
              <a:pPr>
                <a:defRPr/>
              </a:pPr>
              <a:t>52</a:t>
            </a:fld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FE6C9E7-2E3B-47A4-831E-2A5832DF043B}"/>
              </a:ext>
            </a:extLst>
          </p:cNvPr>
          <p:cNvSpPr/>
          <p:nvPr/>
        </p:nvSpPr>
        <p:spPr bwMode="auto">
          <a:xfrm>
            <a:off x="611560" y="1052513"/>
            <a:ext cx="2860431" cy="2848708"/>
          </a:xfrm>
          <a:prstGeom prst="ellipse">
            <a:avLst/>
          </a:prstGeom>
          <a:pattFill prst="pct70">
            <a:fgClr>
              <a:srgbClr val="C00000"/>
            </a:fgClr>
            <a:bgClr>
              <a:schemeClr val="bg1"/>
            </a:bgClr>
          </a:pattFill>
          <a:ln w="38100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5801DA5-C1D9-4DE6-BDFE-807B3E5AD342}"/>
              </a:ext>
            </a:extLst>
          </p:cNvPr>
          <p:cNvSpPr/>
          <p:nvPr/>
        </p:nvSpPr>
        <p:spPr bwMode="auto">
          <a:xfrm>
            <a:off x="611560" y="1052513"/>
            <a:ext cx="2860431" cy="2848708"/>
          </a:xfrm>
          <a:prstGeom prst="rect">
            <a:avLst/>
          </a:prstGeom>
          <a:noFill/>
          <a:ln w="38100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C1A53AB-4431-48B0-8149-F811B4213689}"/>
              </a:ext>
            </a:extLst>
          </p:cNvPr>
          <p:cNvSpPr/>
          <p:nvPr/>
        </p:nvSpPr>
        <p:spPr bwMode="auto">
          <a:xfrm>
            <a:off x="5775468" y="1205021"/>
            <a:ext cx="2860431" cy="2848708"/>
          </a:xfrm>
          <a:prstGeom prst="ellipse">
            <a:avLst/>
          </a:prstGeom>
          <a:pattFill prst="pct70">
            <a:fgClr>
              <a:srgbClr val="C00000"/>
            </a:fgClr>
            <a:bgClr>
              <a:schemeClr val="bg1"/>
            </a:bgClr>
          </a:pattFill>
          <a:ln w="38100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A0DB6C8-CFAF-4838-93E7-B699E5640E62}"/>
              </a:ext>
            </a:extLst>
          </p:cNvPr>
          <p:cNvSpPr/>
          <p:nvPr/>
        </p:nvSpPr>
        <p:spPr bwMode="auto">
          <a:xfrm>
            <a:off x="5590243" y="1052513"/>
            <a:ext cx="3230880" cy="3153727"/>
          </a:xfrm>
          <a:prstGeom prst="rect">
            <a:avLst/>
          </a:prstGeom>
          <a:noFill/>
          <a:ln w="38100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6028546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PQuestion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this algorithm compute 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PAnswers"/>
              <p:cNvSpPr>
                <a:spLocks noGrp="1"/>
              </p:cNvSpPr>
              <p:nvPr>
                <p:ph idx="1"/>
                <p:custDataLst>
                  <p:tags r:id="rId2"/>
                </p:custDataLst>
              </p:nvPr>
            </p:nvSpPr>
            <p:spPr>
              <a:xfrm>
                <a:off x="764771" y="3907759"/>
                <a:ext cx="9903229" cy="2834354"/>
              </a:xfrm>
            </p:spPr>
            <p:txBody>
              <a:bodyPr>
                <a:normAutofit/>
              </a:bodyPr>
              <a:lstStyle/>
              <a:p>
                <a:pPr marL="457200" indent="-457200">
                  <a:spcAft>
                    <a:spcPts val="0"/>
                  </a:spcAft>
                  <a:buFont typeface="+mj-lt"/>
                  <a:buAutoNum type="alphaUcPeriod"/>
                </a:pPr>
                <a:r>
                  <a:rPr lang="en-US" sz="2000" dirty="0"/>
                  <a:t>A sample of the random variable with pdf </a:t>
                </a:r>
                <a14:m>
                  <m:oMath xmlns:m="http://schemas.openxmlformats.org/officeDocument/2006/math">
                    <m:r>
                      <a:rPr lang="fr-CH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fr-CH" sz="2000" i="1">
                        <a:latin typeface="Cambria Math" panose="02040503050406030204" pitchFamily="18" charset="0"/>
                      </a:rPr>
                      <m:t>𝐾𝑓</m:t>
                    </m:r>
                    <m:r>
                      <a:rPr lang="fr-CH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fr-CH" sz="20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fr-CH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for some constant </a:t>
                </a:r>
                <a14:m>
                  <m:oMath xmlns:m="http://schemas.openxmlformats.org/officeDocument/2006/math">
                    <m:r>
                      <a:rPr lang="fr-CH" sz="2000" i="1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endParaRPr lang="en-US" sz="2000" dirty="0"/>
              </a:p>
              <a:p>
                <a:pPr marL="457200" indent="-457200">
                  <a:spcAft>
                    <a:spcPts val="0"/>
                  </a:spcAft>
                  <a:buFont typeface="+mj-lt"/>
                  <a:buAutoNum type="alphaUcPeriod"/>
                </a:pPr>
                <a:r>
                  <a:rPr lang="en-US" sz="2000" dirty="0"/>
                  <a:t>A sample of the random variable with pdf </a:t>
                </a:r>
                <a14:m>
                  <m:oMath xmlns:m="http://schemas.openxmlformats.org/officeDocument/2006/math">
                    <m:r>
                      <a:rPr lang="fr-CH" sz="2000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CH" sz="2000" i="1" dirty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fr-CH" sz="2000" i="1" dirty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|"/>
                        <m:endChr m:val="|"/>
                        <m:ctrlPr>
                          <a:rPr lang="fr-CH" sz="20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CH" sz="2000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fr-CH" sz="2000" i="1" dirty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fr-CH" sz="20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CH" sz="2000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fr-CH" sz="20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for some constant </a:t>
                </a:r>
                <a14:m>
                  <m:oMath xmlns:m="http://schemas.openxmlformats.org/officeDocument/2006/math">
                    <m:r>
                      <a:rPr lang="fr-CH" sz="2000" i="1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endParaRPr lang="en-US" sz="2000" dirty="0"/>
              </a:p>
              <a:p>
                <a:pPr marL="457200" indent="-457200">
                  <a:spcAft>
                    <a:spcPts val="0"/>
                  </a:spcAft>
                  <a:buFont typeface="+mj-lt"/>
                  <a:buAutoNum type="alphaUcPeriod"/>
                </a:pPr>
                <a:r>
                  <a:rPr lang="en-US" sz="2000" dirty="0"/>
                  <a:t>A sample of the random variable with pdf </a:t>
                </a:r>
                <a14:m>
                  <m:oMath xmlns:m="http://schemas.openxmlformats.org/officeDocument/2006/math">
                    <m:r>
                      <a:rPr lang="fr-CH" sz="2000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CH" sz="2000" i="1" dirty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fr-CH" sz="2000" i="1" dirty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|"/>
                        <m:endChr m:val="|"/>
                        <m:ctrlPr>
                          <a:rPr lang="fr-CH" sz="20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CH" sz="2000" i="1" dirty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fr-CH" sz="2000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fr-CH" sz="2000" i="1" dirty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fr-CH" sz="20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CH" sz="2000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fr-CH" sz="20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for some constant </a:t>
                </a:r>
                <a14:m>
                  <m:oMath xmlns:m="http://schemas.openxmlformats.org/officeDocument/2006/math">
                    <m:r>
                      <a:rPr lang="fr-CH" sz="2000" i="1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endParaRPr lang="en-US" sz="2000" dirty="0"/>
              </a:p>
              <a:p>
                <a:pPr marL="457200" indent="-457200">
                  <a:spcAft>
                    <a:spcPts val="0"/>
                  </a:spcAft>
                  <a:buFont typeface="+mj-lt"/>
                  <a:buAutoNum type="alphaUcPeriod"/>
                </a:pPr>
                <a:r>
                  <a:rPr lang="en-US" sz="2000" dirty="0"/>
                  <a:t>Nothing, it never terminates</a:t>
                </a:r>
              </a:p>
              <a:p>
                <a:pPr marL="457200" indent="-457200">
                  <a:spcAft>
                    <a:spcPts val="0"/>
                  </a:spcAft>
                  <a:buFont typeface="+mj-lt"/>
                  <a:buAutoNum type="alphaUcPeriod"/>
                </a:pPr>
                <a:r>
                  <a:rPr lang="en-US" sz="2000" dirty="0"/>
                  <a:t>None of the above</a:t>
                </a:r>
              </a:p>
              <a:p>
                <a:pPr marL="457200" indent="-457200">
                  <a:spcAft>
                    <a:spcPts val="0"/>
                  </a:spcAft>
                  <a:buFont typeface="+mj-lt"/>
                  <a:buAutoNum type="alphaUcPeriod"/>
                </a:pPr>
                <a:r>
                  <a:rPr lang="en-US" sz="2000" dirty="0"/>
                  <a:t>I don’t know</a:t>
                </a:r>
              </a:p>
            </p:txBody>
          </p:sp>
        </mc:Choice>
        <mc:Fallback xmlns="">
          <p:sp>
            <p:nvSpPr>
              <p:cNvPr id="3" name="TPAnswers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  <p:custDataLst>
                  <p:tags r:id="rId4"/>
                </p:custDataLst>
              </p:nvPr>
            </p:nvSpPr>
            <p:spPr>
              <a:xfrm>
                <a:off x="764771" y="3907759"/>
                <a:ext cx="9903229" cy="2834354"/>
              </a:xfrm>
              <a:blipFill>
                <a:blip r:embed="rId5"/>
                <a:stretch>
                  <a:fillRect l="-677" t="-1505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C3A5A597-CA98-43DC-8E18-EB322DDCE446}" type="slidenum">
              <a:rPr lang="en-US" smtClean="0"/>
              <a:pPr>
                <a:defRPr/>
              </a:pPr>
              <a:t>53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5007429" y="726504"/>
            <a:ext cx="6157822" cy="2914140"/>
            <a:chOff x="3483429" y="726504"/>
            <a:chExt cx="6157822" cy="2914140"/>
          </a:xfrm>
        </p:grpSpPr>
        <p:pic>
          <p:nvPicPr>
            <p:cNvPr id="5" name="Content Placeholder 4"/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483429" y="726504"/>
              <a:ext cx="6157822" cy="29141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/>
                <p:cNvSpPr txBox="1"/>
                <p:nvPr/>
              </p:nvSpPr>
              <p:spPr>
                <a:xfrm>
                  <a:off x="6897189" y="1175165"/>
                  <a:ext cx="2246811" cy="52456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CH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fr-CH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CH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fr-CH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fr-CH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fr-CH" i="1" dirty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fr-CH" dirty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</m:e>
                              <m:sup>
                                <m:r>
                                  <a:rPr lang="fr-CH" dirty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fr-CH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num>
                          <m:den>
                            <m:sSup>
                              <m:sSupPr>
                                <m:ctrlPr>
                                  <a:rPr lang="fr-CH" i="1" dirty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fr-CH" i="1" dirty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fr-CH" i="1" dirty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r>
                          <a:rPr lang="fr-CH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dirty="0">
                    <a:solidFill>
                      <a:srgbClr val="0070C0"/>
                    </a:solidFill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6" name="TextBox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97189" y="1175165"/>
                  <a:ext cx="2246811" cy="524567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CH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865877" y="1108664"/>
                <a:ext cx="4065152" cy="193899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 marL="342900" indent="-342900" algn="l">
                  <a:buAutoNum type="arabicPeriod"/>
                </a:pPr>
                <a:r>
                  <a:rPr lang="en-US" sz="2000" dirty="0">
                    <a:latin typeface="+mn-lt"/>
                  </a:rPr>
                  <a:t>sample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2000" dirty="0">
                    <a:latin typeface="+mn-lt"/>
                  </a:rPr>
                  <a:t> uniformly in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−10,10</m:t>
                        </m:r>
                      </m:e>
                    </m:d>
                  </m:oMath>
                </a14:m>
                <a:r>
                  <a:rPr lang="fr-CH" sz="2000" dirty="0">
                    <a:latin typeface="+mn-lt"/>
                  </a:rPr>
                  <a:t>;</a:t>
                </a:r>
              </a:p>
              <a:p>
                <a:pPr marL="342900" indent="-342900" algn="l">
                  <a:buAutoNum type="arabicPeriod"/>
                </a:pPr>
                <a:r>
                  <a:rPr lang="en-US" sz="2000" dirty="0">
                    <a:latin typeface="+mn-lt"/>
                  </a:rPr>
                  <a:t>compute </a:t>
                </a:r>
                <a14:m>
                  <m:oMath xmlns:m="http://schemas.openxmlformats.org/officeDocument/2006/math">
                    <m:r>
                      <a:rPr lang="fr-CH" sz="2000" i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fr-CH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fr-CH" sz="20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fr-CH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CH" sz="20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endParaRPr lang="fr-CH" sz="2000" dirty="0">
                  <a:latin typeface="+mn-lt"/>
                </a:endParaRPr>
              </a:p>
              <a:p>
                <a:pPr marL="342900" indent="-342900" algn="l">
                  <a:buAutoNum type="arabicPeriod"/>
                </a:pPr>
                <a:r>
                  <a:rPr lang="en-US" sz="2000" dirty="0">
                    <a:latin typeface="+mn-lt"/>
                  </a:rPr>
                  <a:t>with probability </a:t>
                </a:r>
                <a14:m>
                  <m:oMath xmlns:m="http://schemas.openxmlformats.org/officeDocument/2006/math">
                    <m:r>
                      <a:rPr lang="fr-CH" sz="2000" i="1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000" dirty="0">
                    <a:latin typeface="+mn-lt"/>
                  </a:rPr>
                  <a:t> </a:t>
                </a:r>
                <a:br>
                  <a:rPr lang="en-US" sz="2000" dirty="0">
                    <a:latin typeface="+mn-lt"/>
                  </a:rPr>
                </a:br>
                <a:r>
                  <a:rPr lang="en-US" sz="2000" dirty="0">
                    <a:latin typeface="+mn-lt"/>
                  </a:rPr>
                  <a:t>	return </a:t>
                </a:r>
                <a14:m>
                  <m:oMath xmlns:m="http://schemas.openxmlformats.org/officeDocument/2006/math">
                    <m:r>
                      <a:rPr lang="fr-CH" sz="2000">
                        <a:latin typeface="Cambria Math" panose="02040503050406030204" pitchFamily="18" charset="0"/>
                      </a:rPr>
                      <m:t>(</m:t>
                    </m:r>
                    <m:r>
                      <a:rPr lang="fr-CH" sz="2000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fr-CH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br>
                  <a:rPr lang="en-US" sz="2000" dirty="0">
                    <a:latin typeface="+mn-lt"/>
                  </a:rPr>
                </a:br>
                <a:r>
                  <a:rPr lang="en-US" sz="2000" dirty="0"/>
                  <a:t>with probability </a:t>
                </a:r>
                <a14:m>
                  <m:oMath xmlns:m="http://schemas.openxmlformats.org/officeDocument/2006/math">
                    <m:r>
                      <a:rPr lang="fr-CH" sz="2000">
                        <a:latin typeface="Cambria Math" panose="02040503050406030204" pitchFamily="18" charset="0"/>
                      </a:rPr>
                      <m:t>1−</m:t>
                    </m:r>
                    <m:r>
                      <a:rPr lang="fr-CH" sz="2000" i="1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br>
                  <a:rPr lang="en-US" sz="2000" dirty="0">
                    <a:latin typeface="+mn-lt"/>
                  </a:rPr>
                </a:br>
                <a:r>
                  <a:rPr lang="en-US" sz="2000" dirty="0">
                    <a:latin typeface="+mn-lt"/>
                  </a:rPr>
                  <a:t>	</a:t>
                </a:r>
                <a:r>
                  <a:rPr lang="en-US" sz="2000" dirty="0" err="1">
                    <a:latin typeface="+mn-lt"/>
                  </a:rPr>
                  <a:t>goto</a:t>
                </a:r>
                <a:r>
                  <a:rPr lang="en-US" sz="2000" dirty="0">
                    <a:latin typeface="+mn-lt"/>
                  </a:rPr>
                  <a:t> 1 </a:t>
                </a: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877" y="1108664"/>
                <a:ext cx="4065152" cy="1938992"/>
              </a:xfrm>
              <a:prstGeom prst="rect">
                <a:avLst/>
              </a:prstGeom>
              <a:blipFill>
                <a:blip r:embed="rId8"/>
                <a:stretch>
                  <a:fillRect l="-1499" t="-1887" r="-750" b="-4717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57977870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Solution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94113" y="1038225"/>
                <a:ext cx="9973887" cy="5689600"/>
              </a:xfrm>
            </p:spPr>
            <p:txBody>
              <a:bodyPr/>
              <a:lstStyle/>
              <a:p>
                <a:r>
                  <a:rPr lang="en-US" dirty="0"/>
                  <a:t>Intuitively, this algorithm chooses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in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[−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10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10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with a probability proportional to </a:t>
                </a:r>
                <a14:m>
                  <m:oMath xmlns:m="http://schemas.openxmlformats.org/officeDocument/2006/math">
                    <m:r>
                      <a:rPr lang="fr-CH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fr-CH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CH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fr-CH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Answer A is correct</a:t>
                </a:r>
              </a:p>
              <a:p>
                <a:r>
                  <a:rPr lang="en-US" dirty="0"/>
                  <a:t>Formally, we will see the proof next (application of rejection sampling).</a:t>
                </a:r>
              </a:p>
              <a:p>
                <a:endParaRPr lang="en-US" dirty="0"/>
              </a:p>
              <a:p>
                <a:r>
                  <a:rPr lang="en-US" dirty="0"/>
                  <a:t>Note that the constant </a:t>
                </a:r>
                <a14:m>
                  <m:oMath xmlns:m="http://schemas.openxmlformats.org/officeDocument/2006/math">
                    <m:r>
                      <a:rPr lang="fr-CH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fr-CH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given by the condition: </a:t>
                </a:r>
                <a:br>
                  <a:rPr lang="en-US" dirty="0"/>
                </a:br>
                <a:r>
                  <a:rPr lang="en-US" dirty="0"/>
                  <a:t>total probability =1, i.e.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fr-CH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CH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fr-CH" b="0" i="1" dirty="0" smtClean="0">
                            <a:latin typeface="Cambria Math" panose="02040503050406030204" pitchFamily="18" charset="0"/>
                          </a:rPr>
                          <m:t>𝐾</m:t>
                        </m:r>
                      </m:den>
                    </m:f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fr-CH" b="0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−10</m:t>
                        </m:r>
                      </m:sub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10</m:t>
                        </m:r>
                      </m:sup>
                      <m:e>
                        <m:f>
                          <m:fPr>
                            <m:ctrlPr>
                              <a:rPr lang="fr-CH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fr-CH" i="0" dirty="0">
                                <a:latin typeface="Cambria Math" panose="02040503050406030204" pitchFamily="18" charset="0"/>
                              </a:rPr>
                              <m:t>si</m:t>
                            </m:r>
                            <m:sSup>
                              <m:sSupPr>
                                <m:ctrlPr>
                                  <a:rPr lang="fr-CH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fr-CH" i="0" dirty="0">
                                    <a:latin typeface="Cambria Math" panose="02040503050406030204" pitchFamily="18" charset="0"/>
                                  </a:rPr>
                                  <m:t>n</m:t>
                                </m:r>
                              </m:e>
                              <m:sup>
                                <m:r>
                                  <a:rPr lang="fr-CH" i="0" dirty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fr-CH" i="1" dirty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fr-CH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num>
                          <m:den>
                            <m:sSup>
                              <m:sSupPr>
                                <m:ctrlPr>
                                  <a:rPr lang="fr-CH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fr-CH" i="1" dirty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fr-CH" i="1" dirty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nary>
                    <m:r>
                      <a:rPr lang="fr-CH" b="0" i="1" dirty="0" smtClean="0">
                        <a:latin typeface="Cambria Math" panose="02040503050406030204" pitchFamily="18" charset="0"/>
                      </a:rPr>
                      <m:t>𝑑𝑥</m:t>
                    </m:r>
                  </m:oMath>
                </a14:m>
                <a:r>
                  <a:rPr lang="en-US" dirty="0"/>
                  <a:t> </a:t>
                </a:r>
                <a:br>
                  <a:rPr lang="en-US" dirty="0"/>
                </a:br>
                <a:r>
                  <a:rPr lang="en-US" dirty="0"/>
                  <a:t>It is called a normalizing constant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94113" y="1038225"/>
                <a:ext cx="9973887" cy="5689600"/>
              </a:xfrm>
              <a:blipFill>
                <a:blip r:embed="rId2"/>
                <a:stretch>
                  <a:fillRect l="-978" t="-857" r="-1039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C3A5A597-CA98-43DC-8E18-EB322DDCE446}" type="slidenum">
              <a:rPr lang="en-US" smtClean="0"/>
              <a:pPr>
                <a:defRPr/>
              </a:pPr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829230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/>
              <a:t>Rejection Sampling for General Distributions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C3A5A597-CA98-43DC-8E18-EB322DDCE446}" type="slidenum">
              <a:rPr lang="en-US" smtClean="0"/>
              <a:pPr>
                <a:defRPr/>
              </a:pPr>
              <a:t>55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D1B72E-31EC-4F2D-810C-D83143FE69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542" y="1024954"/>
            <a:ext cx="9930938" cy="512764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0089183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343566" y="-1"/>
                <a:ext cx="5454562" cy="2107277"/>
              </a:xfrm>
            </p:spPr>
            <p:txBody>
              <a:bodyPr/>
              <a:lstStyle/>
              <a:p>
                <a:r>
                  <a:rPr lang="en-US" sz="2800" dirty="0"/>
                  <a:t>Example: use rejection sampling to draw a sample of </a:t>
                </a:r>
                <a14:m>
                  <m:oMath xmlns:m="http://schemas.openxmlformats.org/officeDocument/2006/math">
                    <m:r>
                      <a:rPr lang="fr-CH" sz="2800" b="1" i="1">
                        <a:latin typeface="Cambria Math" panose="02040503050406030204" pitchFamily="18" charset="0"/>
                      </a:rPr>
                      <m:t>𝒀</m:t>
                    </m:r>
                  </m:oMath>
                </a14:m>
                <a:r>
                  <a:rPr lang="en-US" sz="2800" dirty="0"/>
                  <a:t> with pdf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H" sz="28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H" sz="2800" b="1" i="1">
                            <a:latin typeface="Cambria Math" panose="02040503050406030204" pitchFamily="18" charset="0"/>
                          </a:rPr>
                          <m:t>𝒇</m:t>
                        </m:r>
                      </m:e>
                      <m:sub>
                        <m:r>
                          <a:rPr lang="fr-CH" sz="2800" b="1" i="1">
                            <a:latin typeface="Cambria Math" panose="02040503050406030204" pitchFamily="18" charset="0"/>
                          </a:rPr>
                          <m:t>𝒀</m:t>
                        </m:r>
                      </m:sub>
                    </m:sSub>
                    <m:r>
                      <a:rPr lang="fr-CH" sz="2800" b="1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fr-CH" sz="2800" b="1" i="1">
                        <a:latin typeface="Cambria Math" panose="02040503050406030204" pitchFamily="18" charset="0"/>
                      </a:rPr>
                      <m:t>𝒚</m:t>
                    </m:r>
                    <m:r>
                      <a:rPr lang="fr-CH" sz="2800" b="1" i="1">
                        <a:latin typeface="Cambria Math" panose="02040503050406030204" pitchFamily="18" charset="0"/>
                      </a:rPr>
                      <m:t>)=</m:t>
                    </m:r>
                    <m:r>
                      <a:rPr lang="fr-CH" sz="2800" b="1" i="1">
                        <a:latin typeface="Cambria Math" panose="02040503050406030204" pitchFamily="18" charset="0"/>
                      </a:rPr>
                      <m:t>𝑲</m:t>
                    </m:r>
                    <m:sSup>
                      <m:sSupPr>
                        <m:ctrlPr>
                          <a:rPr lang="fr-CH" sz="28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fr-CH" sz="28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fr-CH" sz="2800" b="1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fr-CH" sz="2800" b="1">
                                    <a:latin typeface="Cambria Math" panose="02040503050406030204" pitchFamily="18" charset="0"/>
                                  </a:rPr>
                                  <m:t>𝐬𝐢𝐧</m:t>
                                </m:r>
                                <m:d>
                                  <m:dPr>
                                    <m:ctrlPr>
                                      <a:rPr lang="fr-CH" sz="28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fr-CH" sz="2800" b="1" i="1"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e>
                                </m:d>
                              </m:num>
                              <m:den>
                                <m:r>
                                  <a:rPr lang="fr-CH" sz="2800" b="1" i="1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fr-CH" sz="2800" b="1" i="1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sSub>
                      <m:sSubPr>
                        <m:ctrlPr>
                          <a:rPr lang="fr-CH" sz="28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H" sz="2800" b="1" i="1"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  <m:sub>
                        <m:r>
                          <a:rPr lang="fr-CH" sz="2800" b="1" i="1">
                            <a:latin typeface="Cambria Math" panose="02040503050406030204" pitchFamily="18" charset="0"/>
                          </a:rPr>
                          <m:t>{−</m:t>
                        </m:r>
                        <m:r>
                          <a:rPr lang="fr-CH" sz="2800" b="1" i="1">
                            <a:latin typeface="Cambria Math" panose="02040503050406030204" pitchFamily="18" charset="0"/>
                          </a:rPr>
                          <m:t>𝒂</m:t>
                        </m:r>
                        <m:r>
                          <a:rPr lang="fr-CH" sz="2800" b="1" i="1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fr-CH" sz="2800" b="1" i="1"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fr-CH" sz="2800" b="1" i="1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fr-CH" sz="2800" b="1" i="1">
                            <a:latin typeface="Cambria Math" panose="02040503050406030204" pitchFamily="18" charset="0"/>
                          </a:rPr>
                          <m:t>𝒂</m:t>
                        </m:r>
                        <m:r>
                          <a:rPr lang="fr-CH" sz="2800" b="1" i="1">
                            <a:latin typeface="Cambria Math" panose="02040503050406030204" pitchFamily="18" charset="0"/>
                          </a:rPr>
                          <m:t>}</m:t>
                        </m:r>
                      </m:sub>
                    </m:sSub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43566" y="-1"/>
                <a:ext cx="5454562" cy="2107277"/>
              </a:xfrm>
              <a:blipFill>
                <a:blip r:embed="rId2"/>
                <a:stretch>
                  <a:fillRect l="-2235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43565" y="2473035"/>
                <a:ext cx="9433048" cy="4289859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Unif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for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b="0" i="1" dirty="0">
                    <a:latin typeface="Cambria Math" panose="02040503050406030204" pitchFamily="18" charset="0"/>
                  </a:rPr>
                  <a:t> </a:t>
                </a:r>
                <a:br>
                  <a:rPr lang="en-US" b="0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b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m:rPr>
                                    <m:sty m:val="p"/>
                                  </m:rPr>
                                  <a:rPr lang="en-US" b="0" i="1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</m:num>
                              <m:den>
                                <m:r>
                                  <a:rPr lang="en-US" b="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b="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latin typeface="Cambria Math" panose="02040503050406030204" pitchFamily="18" charset="0"/>
                          </a:rPr>
                          <m:t>1</m:t>
                        </m:r>
                      </m:e>
                      <m:sub>
                        <m:r>
                          <a:rPr lang="en-US" b="0" i="1">
                            <a:latin typeface="Cambria Math" panose="02040503050406030204" pitchFamily="18" charset="0"/>
                          </a:rPr>
                          <m:t>{−</m:t>
                        </m:r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>
                            <a:latin typeface="Cambria Math" panose="02040503050406030204" pitchFamily="18" charset="0"/>
                          </a:rPr>
                          <m:t>}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den>
                        </m:f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≤2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/>
                  <a:t> we take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br>
                  <a:rPr lang="en-US" b="0" dirty="0"/>
                </a:br>
                <a:endParaRPr lang="en-US" b="0" dirty="0"/>
              </a:p>
              <a:p>
                <a:r>
                  <a:rPr lang="en-US" b="0" dirty="0"/>
                  <a:t>The rejection sampling algorithm is:</a:t>
                </a:r>
                <a:br>
                  <a:rPr lang="en-US" b="0" dirty="0"/>
                </a:br>
                <a:endParaRPr lang="en-US" b="0" dirty="0"/>
              </a:p>
              <a:p>
                <a:pPr marL="457200" indent="-457200">
                  <a:buAutoNum type="arabicPeriod"/>
                </a:pPr>
                <a:r>
                  <a:rPr lang="en-US" dirty="0"/>
                  <a:t>Sample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Unif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0" i="1" dirty="0"/>
                  <a:t> </a:t>
                </a:r>
                <a:r>
                  <a:rPr lang="en-US" b="0" dirty="0"/>
                  <a:t>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∼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Unif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0" dirty="0"/>
              </a:p>
              <a:p>
                <a:pPr marL="457200" indent="-457200">
                  <a:buAutoNum type="arabicPeriod"/>
                </a:pPr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𝑓</m:t>
                            </m:r>
                          </m:e>
                          <m:sub>
                            <m:r>
                              <a:rPr lang="fr-CH" b="0" i="1" smtClean="0">
                                <a:latin typeface="Cambria Math" charset="0"/>
                              </a:rPr>
                              <m:t>𝑌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/>
                              </a:rPr>
                              <m:t>𝑛</m:t>
                            </m:r>
                          </m:sup>
                        </m:sSub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𝑋</m:t>
                            </m:r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/>
                          </a:rPr>
                          <m:t>1/2</m:t>
                        </m:r>
                        <m:r>
                          <a:rPr lang="en-US" b="0" i="1" smtClean="0">
                            <a:latin typeface="Cambria Math"/>
                          </a:rPr>
                          <m:t>𝑎</m:t>
                        </m:r>
                      </m:den>
                    </m:f>
                  </m:oMath>
                </a14:m>
                <a:r>
                  <a:rPr lang="en-US" b="0" dirty="0"/>
                  <a:t> return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0" dirty="0"/>
                  <a:t> else </a:t>
                </a:r>
                <a:r>
                  <a:rPr lang="en-US" b="0" dirty="0" err="1"/>
                  <a:t>goto</a:t>
                </a:r>
                <a:r>
                  <a:rPr lang="en-US" b="0" dirty="0"/>
                  <a:t> 1</a:t>
                </a:r>
                <a:endParaRPr lang="en-US" b="0" i="1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43565" y="2473035"/>
                <a:ext cx="9433048" cy="4289859"/>
              </a:xfrm>
              <a:blipFill>
                <a:blip r:embed="rId3"/>
                <a:stretch>
                  <a:fillRect l="-1034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C3A5A597-CA98-43DC-8E18-EB322DDCE446}" type="slidenum">
              <a:rPr lang="en-US" smtClean="0"/>
              <a:pPr>
                <a:defRPr/>
              </a:pPr>
              <a:t>56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l="17432" t="33319" r="12193" b="10944"/>
          <a:stretch/>
        </p:blipFill>
        <p:spPr>
          <a:xfrm>
            <a:off x="7083036" y="4417767"/>
            <a:ext cx="4345579" cy="205812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/>
          <a:srcRect r="6117"/>
          <a:stretch/>
        </p:blipFill>
        <p:spPr>
          <a:xfrm>
            <a:off x="8825887" y="2623389"/>
            <a:ext cx="2993145" cy="1507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34710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1631951" y="-1"/>
                <a:ext cx="4089581" cy="2664823"/>
              </a:xfrm>
            </p:spPr>
            <p:txBody>
              <a:bodyPr/>
              <a:lstStyle/>
              <a:p>
                <a:r>
                  <a:rPr lang="en-US" sz="2800" dirty="0"/>
                  <a:t>Example: use rejection sampling to draw a sample of </a:t>
                </a:r>
                <a14:m>
                  <m:oMath xmlns:m="http://schemas.openxmlformats.org/officeDocument/2006/math">
                    <m:r>
                      <a:rPr lang="fr-CH" sz="2800" b="1" i="1">
                        <a:latin typeface="Cambria Math" panose="02040503050406030204" pitchFamily="18" charset="0"/>
                      </a:rPr>
                      <m:t>𝒀</m:t>
                    </m:r>
                  </m:oMath>
                </a14:m>
                <a:r>
                  <a:rPr lang="en-US" sz="2800" dirty="0"/>
                  <a:t> with pdf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H" sz="28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H" sz="2800" b="1" i="1">
                            <a:latin typeface="Cambria Math" panose="02040503050406030204" pitchFamily="18" charset="0"/>
                          </a:rPr>
                          <m:t>𝒇</m:t>
                        </m:r>
                      </m:e>
                      <m:sub>
                        <m:r>
                          <a:rPr lang="fr-CH" sz="2800" b="1" i="1">
                            <a:latin typeface="Cambria Math" panose="02040503050406030204" pitchFamily="18" charset="0"/>
                          </a:rPr>
                          <m:t>𝒀</m:t>
                        </m:r>
                      </m:sub>
                    </m:sSub>
                    <m:r>
                      <a:rPr lang="fr-CH" sz="2800" b="1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fr-CH" sz="2800" b="1" i="1">
                        <a:latin typeface="Cambria Math" panose="02040503050406030204" pitchFamily="18" charset="0"/>
                      </a:rPr>
                      <m:t>𝒚</m:t>
                    </m:r>
                    <m:r>
                      <a:rPr lang="fr-CH" sz="2800" b="1" i="1">
                        <a:latin typeface="Cambria Math" panose="02040503050406030204" pitchFamily="18" charset="0"/>
                      </a:rPr>
                      <m:t>)=</m:t>
                    </m:r>
                    <m:r>
                      <a:rPr lang="fr-CH" sz="2800" b="1" i="1">
                        <a:latin typeface="Cambria Math" panose="02040503050406030204" pitchFamily="18" charset="0"/>
                      </a:rPr>
                      <m:t>𝑲</m:t>
                    </m:r>
                    <m:sSup>
                      <m:sSupPr>
                        <m:ctrlPr>
                          <a:rPr lang="fr-CH" sz="28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fr-CH" sz="28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fr-CH" sz="2800" b="1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fr-CH" sz="2800" b="1">
                                    <a:latin typeface="Cambria Math" panose="02040503050406030204" pitchFamily="18" charset="0"/>
                                  </a:rPr>
                                  <m:t>𝐬𝐢𝐧</m:t>
                                </m:r>
                                <m:d>
                                  <m:dPr>
                                    <m:ctrlPr>
                                      <a:rPr lang="fr-CH" sz="28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fr-CH" sz="2800" b="1" i="1"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e>
                                </m:d>
                              </m:num>
                              <m:den>
                                <m:r>
                                  <a:rPr lang="fr-CH" sz="2800" b="1" i="1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fr-CH" sz="2800" b="1" i="1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sSub>
                      <m:sSubPr>
                        <m:ctrlPr>
                          <a:rPr lang="fr-CH" sz="28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H" sz="2800" b="1" i="1"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  <m:sub>
                        <m:r>
                          <a:rPr lang="fr-CH" sz="2800" b="1" i="1">
                            <a:latin typeface="Cambria Math" panose="02040503050406030204" pitchFamily="18" charset="0"/>
                          </a:rPr>
                          <m:t>{−</m:t>
                        </m:r>
                        <m:r>
                          <a:rPr lang="fr-CH" sz="2800" b="1" i="1">
                            <a:latin typeface="Cambria Math" panose="02040503050406030204" pitchFamily="18" charset="0"/>
                          </a:rPr>
                          <m:t>𝒂</m:t>
                        </m:r>
                        <m:r>
                          <a:rPr lang="fr-CH" sz="2800" b="1" i="1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fr-CH" sz="2800" b="1" i="1"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fr-CH" sz="2800" b="1" i="1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fr-CH" sz="2800" b="1" i="1">
                            <a:latin typeface="Cambria Math" panose="02040503050406030204" pitchFamily="18" charset="0"/>
                          </a:rPr>
                          <m:t>𝒂</m:t>
                        </m:r>
                        <m:r>
                          <a:rPr lang="fr-CH" sz="2800" b="1" i="1">
                            <a:latin typeface="Cambria Math" panose="02040503050406030204" pitchFamily="18" charset="0"/>
                          </a:rPr>
                          <m:t>}</m:t>
                        </m:r>
                      </m:sub>
                    </m:sSub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631951" y="-1"/>
                <a:ext cx="4089581" cy="2664823"/>
              </a:xfrm>
              <a:blipFill>
                <a:blip r:embed="rId2"/>
                <a:stretch>
                  <a:fillRect l="-3130" r="-4024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703388" y="2664822"/>
                <a:ext cx="8537892" cy="4077291"/>
              </a:xfrm>
            </p:spPr>
            <p:txBody>
              <a:bodyPr/>
              <a:lstStyle/>
              <a:p>
                <a:r>
                  <a:rPr lang="en-US" b="0" dirty="0"/>
                  <a:t>The rejection sampling algorithm is:</a:t>
                </a:r>
              </a:p>
              <a:p>
                <a:pPr marL="457200" indent="-457200">
                  <a:buAutoNum type="arabicPeriod"/>
                </a:pPr>
                <a:r>
                  <a:rPr lang="en-US" dirty="0"/>
                  <a:t>Sample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Unif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0" i="1" dirty="0"/>
                  <a:t> </a:t>
                </a:r>
                <a:r>
                  <a:rPr lang="en-US" b="0" dirty="0"/>
                  <a:t>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∼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Unif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0" dirty="0"/>
              </a:p>
              <a:p>
                <a:pPr marL="457200" indent="-457200">
                  <a:buAutoNum type="arabicPeriod"/>
                </a:pPr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𝑓</m:t>
                            </m:r>
                          </m:e>
                          <m:sub>
                            <m:r>
                              <a:rPr lang="fr-CH" b="0" i="1" smtClean="0">
                                <a:latin typeface="Cambria Math" charset="0"/>
                              </a:rPr>
                              <m:t>𝑌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/>
                              </a:rPr>
                              <m:t>𝑛</m:t>
                            </m:r>
                          </m:sup>
                        </m:sSub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𝑋</m:t>
                            </m:r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/>
                          </a:rPr>
                          <m:t>1/2</m:t>
                        </m:r>
                        <m:r>
                          <a:rPr lang="en-US" b="0" i="1" smtClean="0">
                            <a:latin typeface="Cambria Math"/>
                          </a:rPr>
                          <m:t>𝑎</m:t>
                        </m:r>
                      </m:den>
                    </m:f>
                  </m:oMath>
                </a14:m>
                <a:r>
                  <a:rPr lang="en-US" b="0" dirty="0"/>
                  <a:t> return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0" dirty="0"/>
                  <a:t> else </a:t>
                </a:r>
                <a:r>
                  <a:rPr lang="en-US" b="0" dirty="0" err="1"/>
                  <a:t>goto</a:t>
                </a:r>
                <a:r>
                  <a:rPr lang="en-US" b="0" dirty="0"/>
                  <a:t> 1</a:t>
                </a:r>
                <a:endParaRPr lang="en-US" b="0" i="1" dirty="0"/>
              </a:p>
              <a:p>
                <a:r>
                  <a:rPr lang="en-US" dirty="0"/>
                  <a:t>Replace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US" dirty="0"/>
                  <a:t> by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</m:oMath>
                </a14:m>
                <a:r>
                  <a:rPr lang="en-US" dirty="0"/>
                  <a:t>, we obtain the equivalent algorithm:</a:t>
                </a:r>
              </a:p>
              <a:p>
                <a:pPr marL="457200" indent="-457200">
                  <a:buAutoNum type="arabicPeriod"/>
                </a:pPr>
                <a:r>
                  <a:rPr lang="en-US" dirty="0"/>
                  <a:t>Sample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∼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Unif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i="1" dirty="0"/>
                  <a:t> </a:t>
                </a:r>
                <a:r>
                  <a:rPr lang="en-US" dirty="0"/>
                  <a:t>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∼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Unif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(0,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457200" indent="-457200">
                  <a:buAutoNum type="arabicPeriod"/>
                </a:pPr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≤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𝑓</m:t>
                        </m:r>
                      </m:e>
                      <m:sub>
                        <m:r>
                          <a:rPr lang="fr-CH" b="0" i="1" smtClean="0">
                            <a:latin typeface="Cambria Math" charset="0"/>
                          </a:rPr>
                          <m:t>𝑌</m:t>
                        </m:r>
                      </m:sub>
                      <m:sup>
                        <m:r>
                          <a:rPr lang="en-US" i="1">
                            <a:latin typeface="Cambria Math"/>
                          </a:rPr>
                          <m:t>𝑛</m:t>
                        </m:r>
                      </m:sup>
                    </m:sSubSup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𝑋</m:t>
                        </m:r>
                      </m:e>
                    </m:d>
                  </m:oMath>
                </a14:m>
                <a:r>
                  <a:rPr lang="en-US" dirty="0"/>
                  <a:t>  return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else </a:t>
                </a:r>
                <a:r>
                  <a:rPr lang="en-US" dirty="0" err="1"/>
                  <a:t>goto</a:t>
                </a:r>
                <a:r>
                  <a:rPr lang="en-US" dirty="0"/>
                  <a:t> 1</a:t>
                </a:r>
                <a:endParaRPr lang="en-US" i="1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03388" y="2664822"/>
                <a:ext cx="8537892" cy="4077291"/>
              </a:xfrm>
              <a:blipFill>
                <a:blip r:embed="rId3"/>
                <a:stretch>
                  <a:fillRect l="-1142" t="-1196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C3A5A597-CA98-43DC-8E18-EB322DDCE446}" type="slidenum">
              <a:rPr lang="en-US" smtClean="0"/>
              <a:pPr>
                <a:defRPr/>
              </a:pPr>
              <a:t>57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l="17432" t="33319" r="12193" b="10944"/>
          <a:stretch/>
        </p:blipFill>
        <p:spPr>
          <a:xfrm>
            <a:off x="6322422" y="1"/>
            <a:ext cx="4345579" cy="205812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/>
          <a:srcRect r="6117"/>
          <a:stretch/>
        </p:blipFill>
        <p:spPr>
          <a:xfrm>
            <a:off x="7699513" y="2008246"/>
            <a:ext cx="2993145" cy="1507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8852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3823855"/>
            <a:ext cx="8229600" cy="2903970"/>
          </a:xfrm>
          <a:prstGeom prst="rect">
            <a:avLst/>
          </a:prstGeom>
        </p:spPr>
      </p:pic>
      <p:pic>
        <p:nvPicPr>
          <p:cNvPr id="6" name="Content Placeholder 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40675" y="772324"/>
            <a:ext cx="9196251" cy="29141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7182" y="117668"/>
            <a:ext cx="3497541" cy="654657"/>
          </a:xfrm>
        </p:spPr>
        <p:txBody>
          <a:bodyPr/>
          <a:lstStyle/>
          <a:p>
            <a:r>
              <a:rPr lang="en-US" dirty="0"/>
              <a:t>Interpretation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C3A5A597-CA98-43DC-8E18-EB322DDCE446}" type="slidenum">
              <a:rPr lang="en-US" smtClean="0"/>
              <a:pPr>
                <a:defRPr/>
              </a:pPr>
              <a:t>58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647270" y="2572583"/>
            <a:ext cx="4379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n-lt"/>
              </a:rPr>
              <a:t>pdf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923703" y="4285595"/>
            <a:ext cx="255025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latin typeface="+mn-lt"/>
              </a:rPr>
              <a:t>histogram</a:t>
            </a:r>
          </a:p>
          <a:p>
            <a:pPr algn="r"/>
            <a:r>
              <a:rPr lang="en-US" dirty="0">
                <a:latin typeface="+mn-lt"/>
              </a:rPr>
              <a:t>of 2’000</a:t>
            </a:r>
          </a:p>
          <a:p>
            <a:pPr algn="r"/>
            <a:r>
              <a:rPr lang="en-US" dirty="0">
                <a:latin typeface="+mn-lt"/>
              </a:rPr>
              <a:t>samples</a:t>
            </a:r>
          </a:p>
          <a:p>
            <a:pPr algn="r"/>
            <a:r>
              <a:rPr lang="en-US" dirty="0">
                <a:latin typeface="+mn-lt"/>
              </a:rPr>
              <a:t>obtained by rejection sampling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5324103" y="153076"/>
                <a:ext cx="4857008" cy="8002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AutoNum type="arabicPeriod"/>
                </a:pPr>
                <a:r>
                  <a:rPr lang="en-US" dirty="0"/>
                  <a:t>Sample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∼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Unif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i="1" dirty="0"/>
                  <a:t> </a:t>
                </a:r>
                <a:r>
                  <a:rPr lang="en-US" dirty="0"/>
                  <a:t>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∼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Unif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(0,1)</m:t>
                    </m:r>
                  </m:oMath>
                </a14:m>
                <a:endParaRPr lang="en-US" dirty="0"/>
              </a:p>
              <a:p>
                <a:pPr marL="457200" indent="-457200">
                  <a:buAutoNum type="arabicPeriod"/>
                </a:pPr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≤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𝑓</m:t>
                        </m:r>
                      </m:e>
                      <m:sub>
                        <m:r>
                          <a:rPr lang="fr-CH" i="1">
                            <a:latin typeface="Cambria Math" charset="0"/>
                          </a:rPr>
                          <m:t>𝑌</m:t>
                        </m:r>
                      </m:sub>
                      <m:sup>
                        <m:r>
                          <a:rPr lang="en-US" i="1">
                            <a:latin typeface="Cambria Math"/>
                          </a:rPr>
                          <m:t>𝑛</m:t>
                        </m:r>
                      </m:sup>
                    </m:sSubSup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𝑋</m:t>
                        </m:r>
                      </m:e>
                    </m:d>
                  </m:oMath>
                </a14:m>
                <a:r>
                  <a:rPr lang="en-US" dirty="0"/>
                  <a:t>  return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else </a:t>
                </a:r>
                <a:r>
                  <a:rPr lang="en-US" dirty="0" err="1"/>
                  <a:t>goto</a:t>
                </a:r>
                <a:r>
                  <a:rPr lang="en-US" dirty="0"/>
                  <a:t> 1</a:t>
                </a:r>
                <a:endParaRPr lang="en-US" i="1" dirty="0"/>
              </a:p>
              <a:p>
                <a:endParaRPr lang="en-US" sz="1800" dirty="0">
                  <a:latin typeface="+mj-lt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4103" y="153076"/>
                <a:ext cx="4857008" cy="800219"/>
              </a:xfrm>
              <a:prstGeom prst="rect">
                <a:avLst/>
              </a:prstGeom>
              <a:blipFill>
                <a:blip r:embed="rId4"/>
                <a:stretch>
                  <a:fillRect t="-1527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2" name="Ink 11"/>
              <p14:cNvContentPartPr/>
              <p14:nvPr/>
            </p14:nvContentPartPr>
            <p14:xfrm>
              <a:off x="5906018" y="2493767"/>
              <a:ext cx="249840" cy="1152360"/>
            </p14:xfrm>
          </p:contentPart>
        </mc:Choice>
        <mc:Fallback xmlns="">
          <p:pic>
            <p:nvPicPr>
              <p:cNvPr id="12" name="Ink 11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894138" y="2481887"/>
                <a:ext cx="273600" cy="117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42" name="Ink 41"/>
              <p14:cNvContentPartPr/>
              <p14:nvPr/>
            </p14:nvContentPartPr>
            <p14:xfrm>
              <a:off x="1844498" y="1561727"/>
              <a:ext cx="6662520" cy="1063080"/>
            </p14:xfrm>
          </p:contentPart>
        </mc:Choice>
        <mc:Fallback xmlns="">
          <p:pic>
            <p:nvPicPr>
              <p:cNvPr id="42" name="Ink 41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832618" y="1549847"/>
                <a:ext cx="6686280" cy="108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27" name="Ink 126"/>
              <p14:cNvContentPartPr/>
              <p14:nvPr/>
            </p14:nvContentPartPr>
            <p14:xfrm>
              <a:off x="7354658" y="2018927"/>
              <a:ext cx="47880" cy="1342080"/>
            </p14:xfrm>
          </p:contentPart>
        </mc:Choice>
        <mc:Fallback xmlns="">
          <p:pic>
            <p:nvPicPr>
              <p:cNvPr id="127" name="Ink 126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342778" y="2007047"/>
                <a:ext cx="71640" cy="1365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858205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C12C9490-29B1-450A-A54A-1A528E3E45A2}" type="slidenum">
              <a:rPr lang="en-US" smtClean="0"/>
              <a:pPr>
                <a:defRPr/>
              </a:pPr>
              <a:t>59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0" y="296863"/>
            <a:ext cx="9144000" cy="28098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7338" y="2764473"/>
            <a:ext cx="9077325" cy="246697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421560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9200A95-837D-4DB3-A226-FF4FA1010C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565" y="1168689"/>
            <a:ext cx="9243753" cy="3402244"/>
          </a:xfrm>
          <a:prstGeom prst="rect">
            <a:avLst/>
          </a:prstGeom>
        </p:spPr>
      </p:pic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 dirty="0">
                <a:solidFill>
                  <a:srgbClr val="FF0000"/>
                </a:solidFill>
              </a:rPr>
              <a:t>Terminating versus non-terminating simulation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C3A5A597-CA98-43DC-8E18-EB322DDCE446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 rot="20874356">
            <a:off x="786059" y="4462781"/>
            <a:ext cx="3176191" cy="400110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+mn-lt"/>
              </a:rPr>
              <a:t>This simulation terminates.</a:t>
            </a:r>
          </a:p>
        </p:txBody>
      </p:sp>
      <p:sp>
        <p:nvSpPr>
          <p:cNvPr id="12" name="TextBox 11"/>
          <p:cNvSpPr txBox="1"/>
          <p:nvPr/>
        </p:nvSpPr>
        <p:spPr>
          <a:xfrm rot="20874356">
            <a:off x="4524807" y="4419729"/>
            <a:ext cx="4061048" cy="707886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+mn-lt"/>
              </a:rPr>
              <a:t>This simulation does not terminate </a:t>
            </a:r>
          </a:p>
          <a:p>
            <a:r>
              <a:rPr lang="en-US" sz="2000" dirty="0">
                <a:latin typeface="+mn-lt"/>
              </a:rPr>
              <a:t>How long should we run it ?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70986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2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PQuestion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sz="3200" dirty="0"/>
                  <a:t>We sampled 5’000 points from the distribution in </a:t>
                </a:r>
                <a14:m>
                  <m:oMath xmlns:m="http://schemas.openxmlformats.org/officeDocument/2006/math">
                    <m:r>
                      <a:rPr lang="fr-CH" sz="3200" b="1" i="1" dirty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fr-CH" sz="3200" b="1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fr-CH" sz="3200" b="1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CH" sz="3200" b="1" i="1" dirty="0"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fr-CH" sz="3200" b="1" i="1" dirty="0">
                                <a:latin typeface="Cambria Math" panose="02040503050406030204" pitchFamily="18" charset="0"/>
                              </a:rPr>
                              <m:t> ;</m:t>
                            </m:r>
                            <m:r>
                              <a:rPr lang="fr-CH" sz="3200" b="1" i="1" dirty="0"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fr-CH" sz="3200" b="1" i="1" dirty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</m:e>
                      <m:sup>
                        <m:r>
                          <a:rPr lang="fr-CH" sz="3200" b="1" i="1" dirty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sz="3200" dirty="0"/>
                  <a:t> with pdf </a:t>
                </a:r>
                <a14:m>
                  <m:oMath xmlns:m="http://schemas.openxmlformats.org/officeDocument/2006/math">
                    <m:r>
                      <a:rPr lang="fr-CH" sz="3200" b="1" i="1">
                        <a:latin typeface="Cambria Math" panose="02040503050406030204" pitchFamily="18" charset="0"/>
                      </a:rPr>
                      <m:t>𝑨</m:t>
                    </m:r>
                    <m:r>
                      <a:rPr lang="fr-CH" sz="3200" b="1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200" b="1" i="1">
                        <a:latin typeface="Cambria Math" panose="02040503050406030204" pitchFamily="18" charset="0"/>
                      </a:rPr>
                      <m:t>𝑩</m:t>
                    </m:r>
                  </m:oMath>
                </a14:m>
                <a:r>
                  <a:rPr lang="en-US" sz="3200" dirty="0"/>
                  <a:t> or </a:t>
                </a:r>
                <a14:m>
                  <m:oMath xmlns:m="http://schemas.openxmlformats.org/officeDocument/2006/math">
                    <m:r>
                      <a:rPr lang="en-US" sz="3200" b="1" i="1">
                        <a:latin typeface="Cambria Math" panose="02040503050406030204" pitchFamily="18" charset="0"/>
                      </a:rPr>
                      <m:t>𝑪</m:t>
                    </m:r>
                    <m:r>
                      <a:rPr lang="en-US" sz="3200" b="1" i="1">
                        <a:latin typeface="Cambria Math" panose="02040503050406030204" pitchFamily="18" charset="0"/>
                      </a:rPr>
                      <m:t>. </m:t>
                    </m:r>
                  </m:oMath>
                </a14:m>
                <a:r>
                  <a:rPr lang="en-US" sz="3200" dirty="0"/>
                  <a:t>Who’s what ?</a:t>
                </a:r>
              </a:p>
            </p:txBody>
          </p:sp>
        </mc:Choice>
        <mc:Fallback xmlns="">
          <p:sp>
            <p:nvSpPr>
              <p:cNvPr id="3" name="TPQuestion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4"/>
                <a:stretch>
                  <a:fillRect l="-1666" t="-18121" r="-2568" b="-315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PAnswers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1703389" y="1052513"/>
            <a:ext cx="2572521" cy="5689600"/>
          </a:xfrm>
        </p:spPr>
        <p:txBody>
          <a:bodyPr>
            <a:normAutofit/>
          </a:bodyPr>
          <a:lstStyle/>
          <a:p>
            <a:pPr marL="457200" indent="-457200">
              <a:spcAft>
                <a:spcPts val="0"/>
              </a:spcAft>
              <a:buFont typeface="+mj-lt"/>
              <a:buAutoNum type="alphaUcPeriod"/>
            </a:pPr>
            <a:r>
              <a:rPr lang="en-US" dirty="0"/>
              <a:t>ABC</a:t>
            </a:r>
          </a:p>
          <a:p>
            <a:pPr marL="457200" indent="-457200">
              <a:spcAft>
                <a:spcPts val="0"/>
              </a:spcAft>
              <a:buFont typeface="+mj-lt"/>
              <a:buAutoNum type="alphaUcPeriod"/>
            </a:pPr>
            <a:r>
              <a:rPr lang="en-US" dirty="0"/>
              <a:t>ACB</a:t>
            </a:r>
          </a:p>
          <a:p>
            <a:pPr marL="457200" indent="-457200">
              <a:spcAft>
                <a:spcPts val="0"/>
              </a:spcAft>
              <a:buFont typeface="+mj-lt"/>
              <a:buAutoNum type="alphaUcPeriod"/>
            </a:pPr>
            <a:r>
              <a:rPr lang="en-US" dirty="0"/>
              <a:t>BAC</a:t>
            </a:r>
          </a:p>
          <a:p>
            <a:pPr marL="457200" indent="-457200">
              <a:spcAft>
                <a:spcPts val="0"/>
              </a:spcAft>
              <a:buFont typeface="+mj-lt"/>
              <a:buAutoNum type="alphaUcPeriod"/>
            </a:pPr>
            <a:r>
              <a:rPr lang="en-US" dirty="0"/>
              <a:t>CAB</a:t>
            </a:r>
          </a:p>
          <a:p>
            <a:pPr marL="457200" indent="-457200">
              <a:spcAft>
                <a:spcPts val="0"/>
              </a:spcAft>
              <a:buFont typeface="+mj-lt"/>
              <a:buAutoNum type="alphaUcPeriod"/>
            </a:pPr>
            <a:r>
              <a:rPr lang="en-US" dirty="0"/>
              <a:t>BCA</a:t>
            </a:r>
          </a:p>
          <a:p>
            <a:pPr marL="457200" indent="-457200">
              <a:spcAft>
                <a:spcPts val="0"/>
              </a:spcAft>
              <a:buFont typeface="+mj-lt"/>
              <a:buAutoNum type="alphaUcPeriod"/>
            </a:pPr>
            <a:r>
              <a:rPr lang="en-US" dirty="0"/>
              <a:t>CBA</a:t>
            </a:r>
          </a:p>
          <a:p>
            <a:pPr marL="457200" indent="-457200">
              <a:spcAft>
                <a:spcPts val="0"/>
              </a:spcAft>
              <a:buFont typeface="+mj-lt"/>
              <a:buAutoNum type="alphaUcPeriod"/>
            </a:pPr>
            <a:r>
              <a:rPr lang="en-US" dirty="0"/>
              <a:t>I don’t know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C12C9490-29B1-450A-A54A-1A528E3E45A2}" type="slidenum">
              <a:rPr lang="en-US" smtClean="0"/>
              <a:pPr>
                <a:defRPr/>
              </a:pPr>
              <a:t>60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0373" y="1016777"/>
            <a:ext cx="2137143" cy="1600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5282" y="1016777"/>
            <a:ext cx="2137143" cy="160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5794374" y="3152504"/>
                <a:ext cx="4723665" cy="13883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fr-CH" sz="2000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CH" sz="2000" i="1" dirty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fr-CH" sz="2000" i="1" dirty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CH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H" sz="2000" i="1" dirty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fr-CH" sz="20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fr-CH" sz="2000" i="1" dirty="0">
                        <a:latin typeface="Cambria Math" panose="02040503050406030204" pitchFamily="18" charset="0"/>
                      </a:rPr>
                      <m:t>×</m:t>
                    </m:r>
                    <m:d>
                      <m:dPr>
                        <m:begChr m:val="|"/>
                        <m:endChr m:val="|"/>
                        <m:ctrlPr>
                          <a:rPr lang="fr-CH" sz="20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CH" sz="2000" i="1" dirty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fr-CH" sz="2000" i="1" dirty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fr-CH" sz="2000" i="1" dirty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fr-CH" sz="2000" i="1" dirty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</m:oMath>
                </a14:m>
                <a:r>
                  <a:rPr lang="fr-CH" sz="2000" i="1" dirty="0">
                    <a:latin typeface="Cambria Math" panose="02040503050406030204" pitchFamily="18" charset="0"/>
                  </a:rPr>
                  <a:t> </a:t>
                </a:r>
                <a:br>
                  <a:rPr lang="fr-CH" sz="2000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fr-CH" sz="2000" i="1" dirty="0"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fr-CH" sz="2000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CH" sz="2000" i="1" dirty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fr-CH" sz="2000" i="1" dirty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CH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H" sz="2000" i="1" dirty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fr-CH" sz="2000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fr-CH" sz="2000" dirty="0"/>
                  <a:t>   </a:t>
                </a:r>
              </a:p>
              <a:p>
                <a14:m>
                  <m:oMath xmlns:m="http://schemas.openxmlformats.org/officeDocument/2006/math">
                    <m:r>
                      <a:rPr lang="fr-CH" sz="2000" i="1" dirty="0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fr-CH" sz="2000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CH" sz="2000" i="1" dirty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fr-CH" sz="2000" i="1" dirty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CH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H" sz="2000" i="1" dirty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fr-CH" sz="2000" i="1" dirty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fr-CH" sz="2000" i="1" dirty="0">
                        <a:latin typeface="Cambria Math" panose="02040503050406030204" pitchFamily="18" charset="0"/>
                      </a:rPr>
                      <m:t>×</m:t>
                    </m:r>
                    <m:rad>
                      <m:radPr>
                        <m:degHide m:val="on"/>
                        <m:ctrlPr>
                          <a:rPr lang="fr-CH" sz="2000" i="1" dirty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fr-CH" sz="20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fr-CH" sz="2000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fr-CH" sz="2000" i="1" dirty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fr-CH" sz="2000" i="1" dirty="0">
                                    <a:latin typeface="Cambria Math" panose="02040503050406030204" pitchFamily="18" charset="0"/>
                                  </a:rPr>
                                  <m:t>−0.5</m:t>
                                </m:r>
                              </m:e>
                            </m:d>
                          </m:e>
                          <m:sup>
                            <m:r>
                              <a:rPr lang="fr-CH" sz="20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fr-CH" sz="2000" i="1" dirty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fr-CH" sz="20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fr-CH" sz="2000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fr-CH" sz="2000" i="1" dirty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fr-CH" sz="2000" i="1" dirty="0">
                                    <a:latin typeface="Cambria Math" panose="02040503050406030204" pitchFamily="18" charset="0"/>
                                  </a:rPr>
                                  <m:t>−0.5</m:t>
                                </m:r>
                              </m:e>
                            </m:d>
                          </m:e>
                          <m:sup>
                            <m:r>
                              <a:rPr lang="fr-CH" sz="20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  <m:r>
                      <a:rPr lang="fr-CH" sz="20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CH" sz="2000" dirty="0"/>
                  <a:t> </a:t>
                </a:r>
              </a:p>
              <a:p>
                <a:endParaRPr lang="en-US" sz="2000" dirty="0">
                  <a:latin typeface="+mn-lt"/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4374" y="3152504"/>
                <a:ext cx="4723665" cy="138839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111752" y="1012808"/>
            <a:ext cx="2167128" cy="162534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7583739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Solution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 is proportional to the distance from </a:t>
                </a:r>
                <a14:m>
                  <m:oMath xmlns:m="http://schemas.openxmlformats.org/officeDocument/2006/math">
                    <m:r>
                      <a:rPr lang="fr-CH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CH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fr-CH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fr-CH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fr-CH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to the line </a:t>
                </a:r>
                <a14:m>
                  <m:oMath xmlns:m="http://schemas.openxmlformats.org/officeDocument/2006/math">
                    <m:r>
                      <a:rPr lang="fr-CH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fr-CH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fr-CH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fr-CH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  </a:t>
                </a:r>
                <a14:m>
                  <m:oMath xmlns:m="http://schemas.openxmlformats.org/officeDocument/2006/math">
                    <m:r>
                      <a:rPr lang="fr-CH" i="1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3</a:t>
                </a:r>
                <a:r>
                  <a:rPr lang="en-US" baseline="30000" dirty="0"/>
                  <a:t>rd</a:t>
                </a:r>
                <a:r>
                  <a:rPr lang="en-US" dirty="0"/>
                  <a:t> panel</a:t>
                </a:r>
              </a:p>
              <a:p>
                <a:endParaRPr lang="en-US" dirty="0"/>
              </a:p>
              <a:p>
                <a:r>
                  <a:rPr lang="en-US" dirty="0"/>
                  <a:t>B is uniform </a:t>
                </a:r>
                <a14:m>
                  <m:oMath xmlns:m="http://schemas.openxmlformats.org/officeDocument/2006/math">
                    <m:r>
                      <a:rPr lang="fr-CH" i="1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2</a:t>
                </a:r>
                <a:r>
                  <a:rPr lang="en-US" baseline="30000" dirty="0"/>
                  <a:t>nd</a:t>
                </a:r>
                <a:r>
                  <a:rPr lang="en-US" dirty="0"/>
                  <a:t> panel </a:t>
                </a:r>
              </a:p>
              <a:p>
                <a:endParaRPr lang="en-US" dirty="0"/>
              </a:p>
              <a:p>
                <a:r>
                  <a:rPr lang="en-US" dirty="0"/>
                  <a:t>C is proportional to the distance from </a:t>
                </a:r>
                <a14:m>
                  <m:oMath xmlns:m="http://schemas.openxmlformats.org/officeDocument/2006/math">
                    <m:r>
                      <a:rPr lang="fr-CH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fr-CH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fr-CH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fr-CH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fr-CH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to the center of the square </a:t>
                </a:r>
                <a14:m>
                  <m:oMath xmlns:m="http://schemas.openxmlformats.org/officeDocument/2006/math">
                    <m:r>
                      <a:rPr lang="fr-CH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1</a:t>
                </a:r>
                <a:r>
                  <a:rPr lang="en-US" baseline="30000" dirty="0"/>
                  <a:t>st</a:t>
                </a:r>
                <a:r>
                  <a:rPr lang="en-US" dirty="0"/>
                  <a:t> panel 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Answer F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32" t="-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C3A5A597-CA98-43DC-8E18-EB322DDCE446}" type="slidenum">
              <a:rPr lang="en-US" smtClean="0"/>
              <a:pPr>
                <a:defRPr/>
              </a:pPr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156336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PQuestion"/>
              <p:cNvSpPr>
                <a:spLocks noGrp="1"/>
              </p:cNvSpPr>
              <p:nvPr>
                <p:ph type="title"/>
              </p:nvPr>
            </p:nvSpPr>
            <p:spPr>
              <a:xfrm>
                <a:off x="1631951" y="-1"/>
                <a:ext cx="8966381" cy="1393371"/>
              </a:xfrm>
            </p:spPr>
            <p:txBody>
              <a:bodyPr/>
              <a:lstStyle/>
              <a:p>
                <a:r>
                  <a:rPr lang="en-US" sz="3200" dirty="0"/>
                  <a:t>Which algorithm is a correct sampling of the distribution in </a:t>
                </a:r>
                <a14:m>
                  <m:oMath xmlns:m="http://schemas.openxmlformats.org/officeDocument/2006/math">
                    <m:r>
                      <a:rPr lang="fr-CH" sz="3200" i="1" dirty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fr-CH" sz="32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fr-CH" sz="32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CH" sz="3200" i="1" dirty="0"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fr-CH" sz="3200" i="1" dirty="0">
                                <a:latin typeface="Cambria Math" panose="02040503050406030204" pitchFamily="18" charset="0"/>
                              </a:rPr>
                              <m:t> ;</m:t>
                            </m:r>
                            <m:r>
                              <a:rPr lang="fr-CH" sz="3200" i="1" dirty="0"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fr-CH" sz="3200" i="1" dirty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</m:e>
                      <m:sup>
                        <m:r>
                          <a:rPr lang="fr-CH" sz="3200" i="1" dirty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sz="3200" dirty="0"/>
                  <a:t> with pdf  proportional to </a:t>
                </a:r>
                <a14:m>
                  <m:oMath xmlns:m="http://schemas.openxmlformats.org/officeDocument/2006/math">
                    <m:r>
                      <a:rPr lang="fr-CH" sz="3200" i="1">
                        <a:latin typeface="Cambria Math" panose="02040503050406030204" pitchFamily="18" charset="0"/>
                      </a:rPr>
                      <m:t>𝑪</m:t>
                    </m:r>
                  </m:oMath>
                </a14:m>
                <a:r>
                  <a:rPr lang="en-US" sz="3200" dirty="0"/>
                  <a:t> ?</a:t>
                </a:r>
              </a:p>
            </p:txBody>
          </p:sp>
        </mc:Choice>
        <mc:Fallback xmlns="">
          <p:sp>
            <p:nvSpPr>
              <p:cNvPr id="2" name="TPQuestion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631951" y="-1"/>
                <a:ext cx="8966381" cy="1393371"/>
              </a:xfrm>
              <a:blipFill>
                <a:blip r:embed="rId4"/>
                <a:stretch>
                  <a:fillRect l="-1768" r="-136" b="-3493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PAnswers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1703388" y="1184366"/>
            <a:ext cx="3025366" cy="4878479"/>
          </a:xfrm>
        </p:spPr>
        <p:txBody>
          <a:bodyPr>
            <a:normAutofit/>
          </a:bodyPr>
          <a:lstStyle/>
          <a:p>
            <a:pPr marL="457200" indent="-457200">
              <a:spcAft>
                <a:spcPts val="0"/>
              </a:spcAft>
              <a:buFont typeface="+mj-lt"/>
              <a:buAutoNum type="alphaUcPeriod"/>
            </a:pPr>
            <a:r>
              <a:rPr lang="en-US" dirty="0"/>
              <a:t>A</a:t>
            </a:r>
          </a:p>
          <a:p>
            <a:pPr marL="457200" indent="-457200">
              <a:spcAft>
                <a:spcPts val="0"/>
              </a:spcAft>
              <a:buFont typeface="+mj-lt"/>
              <a:buAutoNum type="alphaUcPeriod"/>
            </a:pPr>
            <a:r>
              <a:rPr lang="en-US" dirty="0"/>
              <a:t>B</a:t>
            </a:r>
          </a:p>
          <a:p>
            <a:pPr marL="457200" indent="-457200">
              <a:spcAft>
                <a:spcPts val="0"/>
              </a:spcAft>
              <a:buFont typeface="+mj-lt"/>
              <a:buAutoNum type="alphaUcPeriod"/>
            </a:pPr>
            <a:r>
              <a:rPr lang="en-US" dirty="0"/>
              <a:t>Both</a:t>
            </a:r>
          </a:p>
          <a:p>
            <a:pPr marL="457200" indent="-457200">
              <a:spcAft>
                <a:spcPts val="0"/>
              </a:spcAft>
              <a:buFont typeface="+mj-lt"/>
              <a:buAutoNum type="alphaUcPeriod"/>
            </a:pPr>
            <a:r>
              <a:rPr lang="en-US" dirty="0"/>
              <a:t>None</a:t>
            </a:r>
          </a:p>
          <a:p>
            <a:pPr marL="457200" indent="-457200">
              <a:spcAft>
                <a:spcPts val="0"/>
              </a:spcAft>
              <a:buFont typeface="+mj-lt"/>
              <a:buAutoNum type="alphaUcPeriod"/>
            </a:pPr>
            <a:r>
              <a:rPr lang="en-US" dirty="0"/>
              <a:t>I don’t know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C3A5A597-CA98-43DC-8E18-EB322DDCE446}" type="slidenum">
              <a:rPr lang="en-US" smtClean="0"/>
              <a:pPr>
                <a:defRPr/>
              </a:pPr>
              <a:t>62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5621993" y="1795644"/>
                <a:ext cx="4092146" cy="4650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H" sz="2000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sz="200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fr-CH" sz="200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CH" sz="200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fr-CH" sz="2000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fr-CH" sz="200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fr-CH" sz="2000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fr-CH" sz="2000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CH" sz="2000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fr-CH" sz="2000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−0.5</m:t>
                                  </m:r>
                                </m:e>
                              </m:d>
                            </m:e>
                            <m:sup>
                              <m:r>
                                <a:rPr lang="fr-CH" sz="2000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fr-CH" sz="200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fr-CH" sz="2000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fr-CH" sz="2000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CH" sz="2000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fr-CH" sz="2000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−0.5</m:t>
                                  </m:r>
                                </m:e>
                              </m:d>
                            </m:e>
                            <m:sup>
                              <m:r>
                                <a:rPr lang="fr-CH" sz="2000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1993" y="1795644"/>
                <a:ext cx="4092146" cy="46506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/>
          <p:cNvGrpSpPr/>
          <p:nvPr/>
        </p:nvGrpSpPr>
        <p:grpSpPr>
          <a:xfrm>
            <a:off x="3636805" y="3539981"/>
            <a:ext cx="6780370" cy="1687609"/>
            <a:chOff x="3161210" y="2734504"/>
            <a:chExt cx="6780370" cy="168760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/>
                <p:cNvSpPr txBox="1"/>
                <p:nvPr/>
              </p:nvSpPr>
              <p:spPr>
                <a:xfrm>
                  <a:off x="3500842" y="2769341"/>
                  <a:ext cx="6440738" cy="737894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>
                      <a:latin typeface="+mn-lt"/>
                    </a:rPr>
                    <a:t>1. </a:t>
                  </a:r>
                  <a:r>
                    <a:rPr lang="en-US" sz="2000" dirty="0"/>
                    <a:t>Sample </a:t>
                  </a:r>
                  <a14:m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en-US" sz="2000" dirty="0"/>
                    <a:t>and </a:t>
                  </a:r>
                  <a14:m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𝑌</m:t>
                      </m:r>
                    </m:oMath>
                  </a14:m>
                  <a:r>
                    <a:rPr lang="en-US" sz="2000" dirty="0"/>
                    <a:t> uniformly in </a:t>
                  </a:r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0,1</m:t>
                          </m:r>
                        </m:e>
                      </m:d>
                    </m:oMath>
                  </a14:m>
                  <a:r>
                    <a:rPr lang="en-US" sz="2000" dirty="0"/>
                    <a:t> and </a:t>
                  </a:r>
                  <a14:m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~</m:t>
                      </m:r>
                      <m:r>
                        <m:rPr>
                          <m:sty m:val="p"/>
                        </m:rPr>
                        <a:rPr lang="en-US" sz="2000">
                          <a:latin typeface="Cambria Math" panose="02040503050406030204" pitchFamily="18" charset="0"/>
                        </a:rPr>
                        <m:t>Unif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(1, 1/</m:t>
                      </m:r>
                      <m:rad>
                        <m:radPr>
                          <m:degHide m:val="on"/>
                          <m:ctrlPr>
                            <a:rPr lang="fr-CH" sz="20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fr-CH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rad>
                      <m:r>
                        <a:rPr lang="en-US" sz="20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en-US" sz="2000" dirty="0"/>
                    <a:t>;</a:t>
                  </a:r>
                  <a:br>
                    <a:rPr lang="en-US" sz="2000" dirty="0"/>
                  </a:br>
                  <a:r>
                    <a:rPr lang="en-US" sz="2000" dirty="0"/>
                    <a:t>2. If </a:t>
                  </a:r>
                  <a14:m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en-US" sz="2000" dirty="0"/>
                    <a:t> return</a:t>
                  </a:r>
                  <a14:m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en-US" sz="2000" dirty="0"/>
                    <a:t> else </a:t>
                  </a:r>
                  <a:r>
                    <a:rPr lang="en-US" sz="2000" dirty="0" err="1"/>
                    <a:t>goto</a:t>
                  </a:r>
                  <a:r>
                    <a:rPr lang="en-US" sz="2000" dirty="0"/>
                    <a:t> 1</a:t>
                  </a:r>
                  <a:r>
                    <a:rPr lang="en-US" sz="2000" dirty="0">
                      <a:latin typeface="+mn-lt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6" name="TextBox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00842" y="2769341"/>
                  <a:ext cx="6440738" cy="737894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946" t="-826" b="-1405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/>
                <p:cNvSpPr txBox="1"/>
                <p:nvPr/>
              </p:nvSpPr>
              <p:spPr>
                <a:xfrm>
                  <a:off x="3522615" y="3714227"/>
                  <a:ext cx="5961825" cy="707886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>
                      <a:latin typeface="+mn-lt"/>
                    </a:rPr>
                    <a:t>1. </a:t>
                  </a:r>
                  <a:r>
                    <a:rPr lang="en-US" sz="2000" dirty="0"/>
                    <a:t>Sample </a:t>
                  </a:r>
                  <a14:m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en-US" sz="2000" dirty="0"/>
                    <a:t>and </a:t>
                  </a:r>
                  <a14:m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𝑌</m:t>
                      </m:r>
                    </m:oMath>
                  </a14:m>
                  <a:r>
                    <a:rPr lang="en-US" sz="2000" dirty="0"/>
                    <a:t> uniformly in </a:t>
                  </a:r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0,1</m:t>
                          </m:r>
                        </m:e>
                      </m:d>
                    </m:oMath>
                  </a14:m>
                  <a:r>
                    <a:rPr lang="en-US" sz="2000" dirty="0"/>
                    <a:t> and </a:t>
                  </a:r>
                  <a14:m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~</m:t>
                      </m:r>
                      <m:r>
                        <m:rPr>
                          <m:sty m:val="p"/>
                        </m:rPr>
                        <a:rPr lang="en-US" sz="2000">
                          <a:latin typeface="Cambria Math" panose="02040503050406030204" pitchFamily="18" charset="0"/>
                        </a:rPr>
                        <m:t>Unif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(0,1)</m:t>
                      </m:r>
                    </m:oMath>
                  </a14:m>
                  <a:r>
                    <a:rPr lang="en-US" sz="2000" dirty="0"/>
                    <a:t>;</a:t>
                  </a:r>
                  <a:br>
                    <a:rPr lang="en-US" sz="2000" dirty="0"/>
                  </a:br>
                  <a:r>
                    <a:rPr lang="en-US" sz="2000" dirty="0"/>
                    <a:t>2. If </a:t>
                  </a:r>
                  <a14:m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en-US" sz="2000" dirty="0"/>
                    <a:t> return</a:t>
                  </a:r>
                  <a14:m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en-US" sz="2000" dirty="0"/>
                    <a:t> else </a:t>
                  </a:r>
                  <a:r>
                    <a:rPr lang="en-US" sz="2000" dirty="0" err="1"/>
                    <a:t>goto</a:t>
                  </a:r>
                  <a:r>
                    <a:rPr lang="en-US" sz="2000" dirty="0"/>
                    <a:t> 1</a:t>
                  </a:r>
                  <a:r>
                    <a:rPr lang="en-US" sz="2000" dirty="0">
                      <a:latin typeface="+mn-lt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7" name="TextBox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22615" y="3714227"/>
                  <a:ext cx="5961825" cy="707886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l="-1125" t="-5128" r="-102" b="-1367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TextBox 7"/>
            <p:cNvSpPr txBox="1"/>
            <p:nvPr/>
          </p:nvSpPr>
          <p:spPr>
            <a:xfrm>
              <a:off x="3161210" y="2734504"/>
              <a:ext cx="34496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+mn-lt"/>
                </a:rPr>
                <a:t>A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191688" y="3635843"/>
              <a:ext cx="34176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+mn-lt"/>
                </a:rPr>
                <a:t>B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19422375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31951" y="0"/>
            <a:ext cx="2826839" cy="90805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Solution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703388" y="1889761"/>
                <a:ext cx="8856662" cy="4852352"/>
              </a:xfrm>
            </p:spPr>
            <p:txBody>
              <a:bodyPr/>
              <a:lstStyle/>
              <a:p>
                <a:r>
                  <a:rPr lang="en-US" dirty="0"/>
                  <a:t>Both are correct implementations of rejection sampling. We need </a:t>
                </a:r>
                <a14:m>
                  <m:oMath xmlns:m="http://schemas.openxmlformats.org/officeDocument/2006/math">
                    <m:r>
                      <a:rPr lang="fr-CH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fr-CH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m:rPr>
                        <m:sty m:val="p"/>
                      </m:rPr>
                      <a:rPr lang="fr-CH" b="0" i="0" smtClean="0">
                        <a:latin typeface="Cambria Math" panose="02040503050406030204" pitchFamily="18" charset="0"/>
                      </a:rPr>
                      <m:t>Unif</m:t>
                    </m:r>
                    <m:r>
                      <a:rPr lang="fr-CH" b="0" i="1" smtClean="0">
                        <a:latin typeface="Cambria Math" panose="02040503050406030204" pitchFamily="18" charset="0"/>
                      </a:rPr>
                      <m:t>(0,</m:t>
                    </m:r>
                    <m:r>
                      <a:rPr lang="fr-CH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fr-CH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CH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H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fr-CH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fr-CH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CH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sub>
                    </m:sSub>
                    <m:d>
                      <m:dPr>
                        <m:ctrlPr>
                          <a:rPr lang="fr-CH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CH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fr-CH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CH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fr-CH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fr-CH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for all </a:t>
                </a:r>
                <a14:m>
                  <m:oMath xmlns:m="http://schemas.openxmlformats.org/officeDocument/2006/math">
                    <m:r>
                      <a:rPr lang="fr-CH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CH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fr-CH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fr-CH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fr-CH" b="0" i="1" smtClean="0">
                        <a:latin typeface="Cambria Math" panose="02040503050406030204" pitchFamily="18" charset="0"/>
                      </a:rPr>
                      <m:t>)∈</m:t>
                    </m:r>
                    <m:sSup>
                      <m:sSupPr>
                        <m:ctrlPr>
                          <a:rPr lang="fr-CH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fr-CH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CH" b="0" i="1" smtClean="0">
                                <a:latin typeface="Cambria Math" panose="02040503050406030204" pitchFamily="18" charset="0"/>
                              </a:rPr>
                              <m:t>0 ;1 </m:t>
                            </m:r>
                          </m:e>
                        </m:d>
                      </m:e>
                      <m:sup>
                        <m:r>
                          <a:rPr lang="fr-CH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The best upper bound in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dirty="0"/>
                  <a:t>; the average number of iterations of algorithm A is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dirty="0"/>
                  <a:t> with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 dirty="0" err="1">
                            <a:latin typeface="Cambria Math" panose="02040503050406030204" pitchFamily="18" charset="0"/>
                          </a:rPr>
                          <m:t>𝐾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  <m:e>
                        <m:nary>
                          <m:nary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𝑑𝑥𝑑𝑦</m:t>
                            </m:r>
                          </m:e>
                        </m:nary>
                      </m:e>
                    </m:nary>
                  </m:oMath>
                </a14:m>
                <a:r>
                  <a:rPr lang="en-US" dirty="0"/>
                  <a:t> (unknown !). The average number of iterations of algorithm B is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 dirty="0" err="1" smtClean="0">
                            <a:latin typeface="Cambria Math" panose="02040503050406030204" pitchFamily="18" charset="0"/>
                          </a:rPr>
                          <m:t>𝐾</m:t>
                        </m:r>
                      </m:den>
                    </m:f>
                  </m:oMath>
                </a14:m>
                <a:r>
                  <a:rPr lang="en-US" dirty="0"/>
                  <a:t>. Algorithm A is more efficient.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03388" y="1889761"/>
                <a:ext cx="8856662" cy="4852352"/>
              </a:xfrm>
              <a:blipFill>
                <a:blip r:embed="rId2"/>
                <a:stretch>
                  <a:fillRect l="-1032" t="-1005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C3A5A597-CA98-43DC-8E18-EB322DDCE446}" type="slidenum">
              <a:rPr lang="en-US" smtClean="0"/>
              <a:pPr>
                <a:defRPr/>
              </a:pPr>
              <a:t>63</a:t>
            </a:fld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1600" y="66899"/>
            <a:ext cx="6846401" cy="1822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46227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1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33525" y="357188"/>
            <a:ext cx="9124950" cy="13144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pic>
        <p:nvPicPr>
          <p:cNvPr id="53252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609725" y="1452564"/>
            <a:ext cx="8972550" cy="31908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C12C9490-29B1-450A-A54A-1A528E3E45A2}" type="slidenum">
              <a:rPr lang="en-US" smtClean="0"/>
              <a:pPr>
                <a:defRPr/>
              </a:pPr>
              <a:t>64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493852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CH"/>
              <a:t>Another Sample from a Weird Distribution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C3A5A597-CA98-43DC-8E18-EB322DDCE446}" type="slidenum">
              <a:rPr lang="en-US" smtClean="0"/>
              <a:pPr>
                <a:defRPr/>
              </a:pPr>
              <a:t>65</a:t>
            </a:fld>
            <a:endParaRPr lang="en-US" dirty="0"/>
          </a:p>
        </p:txBody>
      </p:sp>
      <p:pic>
        <p:nvPicPr>
          <p:cNvPr id="5427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774825" y="5861050"/>
            <a:ext cx="8280400" cy="8636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pic>
        <p:nvPicPr>
          <p:cNvPr id="54277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935414" y="1268413"/>
            <a:ext cx="3760787" cy="39608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0741193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6.3 Ad-Hoc Methods</a:t>
            </a:r>
          </a:p>
        </p:txBody>
      </p:sp>
      <p:sp>
        <p:nvSpPr>
          <p:cNvPr id="552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/>
              <a:t>Optimized methods exist for some common distributions</a:t>
            </a:r>
          </a:p>
          <a:p>
            <a:pPr lvl="2"/>
            <a:r>
              <a:rPr lang="en-US" dirty="0"/>
              <a:t>Optimization = reduce computing time</a:t>
            </a:r>
          </a:p>
          <a:p>
            <a:pPr lvl="2"/>
            <a:r>
              <a:rPr lang="en-US" dirty="0"/>
              <a:t>If implemented in your tool, use them !</a:t>
            </a:r>
          </a:p>
          <a:p>
            <a:pPr eaLnBrk="1" hangingPunct="1"/>
            <a:r>
              <a:rPr lang="en-US" dirty="0"/>
              <a:t>Example: simulating a normal distribution</a:t>
            </a:r>
          </a:p>
          <a:p>
            <a:pPr lvl="2"/>
            <a:r>
              <a:rPr lang="en-US" dirty="0"/>
              <a:t>Inversion method is not simple (no closed form for F</a:t>
            </a:r>
            <a:r>
              <a:rPr lang="en-US" baseline="30000" dirty="0"/>
              <a:t>-1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Rejection method is possible</a:t>
            </a:r>
          </a:p>
          <a:p>
            <a:pPr lvl="2"/>
            <a:r>
              <a:rPr lang="en-US" dirty="0"/>
              <a:t>But a more efficient method exists, for drawing jointly </a:t>
            </a:r>
            <a:r>
              <a:rPr lang="en-US" i="1" dirty="0">
                <a:solidFill>
                  <a:srgbClr val="FF0000"/>
                </a:solidFill>
              </a:rPr>
              <a:t>2</a:t>
            </a:r>
            <a:r>
              <a:rPr lang="en-US" dirty="0"/>
              <a:t> independent normal RVs</a:t>
            </a:r>
          </a:p>
          <a:p>
            <a:pPr lvl="2"/>
            <a:r>
              <a:rPr lang="en-US" dirty="0"/>
              <a:t>There are also  ad-hoc methods for n-dimensional normal distributions (</a:t>
            </a:r>
            <a:r>
              <a:rPr lang="en-US" dirty="0" err="1"/>
              <a:t>gaussian</a:t>
            </a:r>
            <a:r>
              <a:rPr lang="en-US" dirty="0"/>
              <a:t> vectors)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C3A5A597-CA98-43DC-8E18-EB322DDCE446}" type="slidenum">
              <a:rPr lang="en-US" smtClean="0"/>
              <a:pPr>
                <a:defRPr/>
              </a:pPr>
              <a:t>66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4596134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itle 4"/>
              <p:cNvSpPr>
                <a:spLocks noGrp="1"/>
              </p:cNvSpPr>
              <p:nvPr>
                <p:ph type="title"/>
              </p:nvPr>
            </p:nvSpPr>
            <p:spPr>
              <a:xfrm>
                <a:off x="1631951" y="-1"/>
                <a:ext cx="8785225" cy="1715590"/>
              </a:xfrm>
            </p:spPr>
            <p:txBody>
              <a:bodyPr/>
              <a:lstStyle/>
              <a:p>
                <a:r>
                  <a:rPr lang="en-US" sz="2400" dirty="0"/>
                  <a:t>1’000 samples of the random Gaussian vector </a:t>
                </a:r>
                <a14:m>
                  <m:oMath xmlns:m="http://schemas.openxmlformats.org/officeDocument/2006/math">
                    <m:r>
                      <a:rPr lang="fr-CH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fr-CH" sz="2400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fr-CH" sz="24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fr-CH" sz="2400" i="1">
                        <a:latin typeface="Cambria Math" panose="02040503050406030204" pitchFamily="18" charset="0"/>
                      </a:rPr>
                      <m:t>𝑌</m:t>
                    </m:r>
                    <m:r>
                      <a:rPr lang="fr-CH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with zero mean and covariance matrix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fr-CH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fr-CH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fr-CH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fr-CH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br>
                  <a:rPr lang="fr-CH" sz="2400" dirty="0"/>
                </a:br>
                <a14:m>
                  <m:oMath xmlns:m="http://schemas.openxmlformats.org/officeDocument/2006/math">
                    <m:r>
                      <a:rPr lang="fr-CH" sz="2400" b="1" i="1">
                        <a:latin typeface="Cambria Math" panose="02040503050406030204" pitchFamily="18" charset="0"/>
                      </a:rPr>
                      <m:t>𝑿</m:t>
                    </m:r>
                    <m:r>
                      <a:rPr lang="fr-CH" sz="2400" b="1" i="1">
                        <a:latin typeface="Cambria Math" panose="02040503050406030204" pitchFamily="18" charset="0"/>
                      </a:rPr>
                      <m:t>∼</m:t>
                    </m:r>
                    <m:r>
                      <a:rPr lang="fr-CH" sz="2400" b="1" i="1">
                        <a:latin typeface="Cambria Math" panose="02040503050406030204" pitchFamily="18" charset="0"/>
                      </a:rPr>
                      <m:t>𝑵</m:t>
                    </m:r>
                    <m:d>
                      <m:dPr>
                        <m:ctrlPr>
                          <a:rPr lang="fr-CH" sz="2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CH" sz="2400" b="1" i="1"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fr-CH" sz="2400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CH" sz="2400" b="1" i="1"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  <m:r>
                      <a:rPr lang="fr-CH" sz="2400" b="1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fr-CH" sz="2400" b="1" i="1">
                        <a:latin typeface="Cambria Math" panose="02040503050406030204" pitchFamily="18" charset="0"/>
                      </a:rPr>
                      <m:t>𝒀</m:t>
                    </m:r>
                    <m:r>
                      <a:rPr lang="fr-CH" sz="2400" b="1" i="1">
                        <a:latin typeface="Cambria Math" panose="02040503050406030204" pitchFamily="18" charset="0"/>
                      </a:rPr>
                      <m:t>∼</m:t>
                    </m:r>
                    <m:r>
                      <a:rPr lang="fr-CH" sz="2400" b="1" i="1">
                        <a:latin typeface="Cambria Math" panose="02040503050406030204" pitchFamily="18" charset="0"/>
                      </a:rPr>
                      <m:t>𝑵</m:t>
                    </m:r>
                    <m:r>
                      <a:rPr lang="fr-CH" sz="2400" b="1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fr-CH" sz="2400" b="1" i="1">
                        <a:latin typeface="Cambria Math" panose="02040503050406030204" pitchFamily="18" charset="0"/>
                      </a:rPr>
                      <m:t>𝟎</m:t>
                    </m:r>
                    <m:r>
                      <a:rPr lang="fr-CH" sz="2400" b="1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fr-CH" sz="2400" b="1" i="1">
                        <a:latin typeface="Cambria Math" panose="02040503050406030204" pitchFamily="18" charset="0"/>
                      </a:rPr>
                      <m:t>𝟏</m:t>
                    </m:r>
                    <m:r>
                      <a:rPr lang="fr-CH" sz="2400" b="1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r>
                      <a:rPr lang="fr-CH" sz="2400" b="1" i="1">
                        <a:latin typeface="Cambria Math" panose="02040503050406030204" pitchFamily="18" charset="0"/>
                      </a:rPr>
                      <m:t>𝑿</m:t>
                    </m:r>
                    <m:r>
                      <a:rPr lang="fr-CH" sz="2400" b="1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fr-CH" sz="2400" b="1" i="1">
                        <a:latin typeface="Cambria Math" panose="02040503050406030204" pitchFamily="18" charset="0"/>
                      </a:rPr>
                      <m:t>𝒀</m:t>
                    </m:r>
                  </m:oMath>
                </a14:m>
                <a:r>
                  <a:rPr lang="en-US" sz="2400" dirty="0"/>
                  <a:t> are independent</a:t>
                </a:r>
                <a:br>
                  <a:rPr lang="en-US" sz="2400" dirty="0"/>
                </a:br>
                <a:endParaRPr lang="en-US" sz="2400" dirty="0"/>
              </a:p>
            </p:txBody>
          </p:sp>
        </mc:Choice>
        <mc:Fallback xmlns="">
          <p:sp>
            <p:nvSpPr>
              <p:cNvPr id="5" name="Title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631951" y="-1"/>
                <a:ext cx="8785225" cy="1715590"/>
              </a:xfrm>
              <a:blipFill>
                <a:blip r:embed="rId4"/>
                <a:stretch>
                  <a:fillRect l="-1110" t="-6406" r="-486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C3A5A597-CA98-43DC-8E18-EB322DDCE446}" type="slidenum">
              <a:rPr lang="en-US" smtClean="0"/>
              <a:pPr>
                <a:defRPr/>
              </a:pPr>
              <a:t>67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69030" y="1545908"/>
            <a:ext cx="4876800" cy="477202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5106913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itle 4"/>
              <p:cNvSpPr>
                <a:spLocks noGrp="1"/>
              </p:cNvSpPr>
              <p:nvPr>
                <p:ph type="title"/>
              </p:nvPr>
            </p:nvSpPr>
            <p:spPr>
              <a:xfrm>
                <a:off x="1631951" y="-1"/>
                <a:ext cx="8785225" cy="1715590"/>
              </a:xfrm>
            </p:spPr>
            <p:txBody>
              <a:bodyPr/>
              <a:lstStyle/>
              <a:p>
                <a:r>
                  <a:rPr lang="en-US" sz="2400" dirty="0"/>
                  <a:t>1’000 samples of the random Gaussian vector </a:t>
                </a:r>
                <a14:m>
                  <m:oMath xmlns:m="http://schemas.openxmlformats.org/officeDocument/2006/math">
                    <m:r>
                      <a:rPr lang="fr-CH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fr-CH" sz="2400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fr-CH" sz="24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fr-CH" sz="2400" i="1">
                        <a:latin typeface="Cambria Math" panose="02040503050406030204" pitchFamily="18" charset="0"/>
                      </a:rPr>
                      <m:t>𝑌</m:t>
                    </m:r>
                    <m:r>
                      <a:rPr lang="fr-CH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with zero mean and covariance matrix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fr-CH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fr-CH" sz="2400" i="1">
                                  <a:latin typeface="Cambria Math" panose="02040503050406030204" pitchFamily="18" charset="0"/>
                                </a:rPr>
                                <m:t>0.5</m:t>
                              </m:r>
                            </m:e>
                          </m:mr>
                          <m:mr>
                            <m:e>
                              <m:r>
                                <a:rPr lang="fr-CH" sz="2400" i="1">
                                  <a:latin typeface="Cambria Math" panose="02040503050406030204" pitchFamily="18" charset="0"/>
                                </a:rPr>
                                <m:t>0.5</m:t>
                              </m:r>
                            </m:e>
                            <m:e>
                              <m:r>
                                <a:rPr lang="fr-CH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br>
                  <a:rPr lang="fr-CH" sz="2400" dirty="0"/>
                </a:br>
                <a14:m>
                  <m:oMath xmlns:m="http://schemas.openxmlformats.org/officeDocument/2006/math">
                    <m:r>
                      <a:rPr lang="fr-CH" sz="2400" b="1" i="1">
                        <a:latin typeface="Cambria Math" panose="02040503050406030204" pitchFamily="18" charset="0"/>
                      </a:rPr>
                      <m:t>𝑿</m:t>
                    </m:r>
                    <m:r>
                      <a:rPr lang="fr-CH" sz="2400" b="1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fr-CH" sz="2400" b="1" i="1">
                        <a:latin typeface="Cambria Math" panose="02040503050406030204" pitchFamily="18" charset="0"/>
                      </a:rPr>
                      <m:t>𝒀</m:t>
                    </m:r>
                  </m:oMath>
                </a14:m>
                <a:r>
                  <a:rPr lang="en-US" sz="2400" dirty="0"/>
                  <a:t> are not independent</a:t>
                </a:r>
                <a:br>
                  <a:rPr lang="en-US" sz="2400" dirty="0"/>
                </a:br>
                <a:endParaRPr lang="en-US" sz="2400" dirty="0"/>
              </a:p>
            </p:txBody>
          </p:sp>
        </mc:Choice>
        <mc:Fallback xmlns="">
          <p:sp>
            <p:nvSpPr>
              <p:cNvPr id="5" name="Title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631951" y="-1"/>
                <a:ext cx="8785225" cy="1715590"/>
              </a:xfrm>
              <a:blipFill>
                <a:blip r:embed="rId4"/>
                <a:stretch>
                  <a:fillRect l="-1110" t="-6406" r="-486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C3A5A597-CA98-43DC-8E18-EB322DDCE446}" type="slidenum">
              <a:rPr lang="en-US" smtClean="0"/>
              <a:pPr>
                <a:defRPr/>
              </a:pPr>
              <a:t>68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29025" y="1898651"/>
            <a:ext cx="4791075" cy="482917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7003407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PQuestion"/>
              <p:cNvSpPr>
                <a:spLocks noGrp="1"/>
              </p:cNvSpPr>
              <p:nvPr>
                <p:ph type="title"/>
              </p:nvPr>
            </p:nvSpPr>
            <p:spPr>
              <a:xfrm>
                <a:off x="1631951" y="0"/>
                <a:ext cx="4544060" cy="908050"/>
              </a:xfrm>
            </p:spPr>
            <p:txBody>
              <a:bodyPr/>
              <a:lstStyle/>
              <a:p>
                <a:r>
                  <a:rPr lang="en-US" sz="3200" dirty="0"/>
                  <a:t>What is the distribution of </a:t>
                </a:r>
                <a14:m>
                  <m:oMath xmlns:m="http://schemas.openxmlformats.org/officeDocument/2006/math">
                    <m:r>
                      <a:rPr lang="fr-CH" sz="3200" b="1" i="1">
                        <a:latin typeface="Cambria Math" panose="02040503050406030204" pitchFamily="18" charset="0"/>
                      </a:rPr>
                      <m:t>𝒀</m:t>
                    </m:r>
                    <m:r>
                      <a:rPr lang="fr-CH" sz="3200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200" dirty="0"/>
                  <a:t>?</a:t>
                </a:r>
              </a:p>
            </p:txBody>
          </p:sp>
        </mc:Choice>
        <mc:Fallback xmlns="">
          <p:sp>
            <p:nvSpPr>
              <p:cNvPr id="2" name="TPQuestion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631951" y="0"/>
                <a:ext cx="4544060" cy="908050"/>
              </a:xfrm>
              <a:blipFill>
                <a:blip r:embed="rId4"/>
                <a:stretch>
                  <a:fillRect l="-3490" t="-17450" r="-5101" b="-31544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PAnswers"/>
              <p:cNvSpPr>
                <a:spLocks noGrp="1"/>
              </p:cNvSpPr>
              <p:nvPr>
                <p:ph idx="1"/>
                <p:custDataLst>
                  <p:tags r:id="rId2"/>
                </p:custDataLst>
              </p:nvPr>
            </p:nvSpPr>
            <p:spPr>
              <a:xfrm>
                <a:off x="1929132" y="1063944"/>
                <a:ext cx="4406899" cy="3085147"/>
              </a:xfrm>
            </p:spPr>
            <p:txBody>
              <a:bodyPr>
                <a:normAutofit/>
              </a:bodyPr>
              <a:lstStyle/>
              <a:p>
                <a:pPr marL="457200" indent="-457200">
                  <a:spcAft>
                    <a:spcPts val="0"/>
                  </a:spcAft>
                  <a:buFont typeface="+mj-lt"/>
                  <a:buAutoNum type="alphaUcPeriod"/>
                </a:pPr>
                <a:r>
                  <a:rPr lang="en-US" dirty="0"/>
                  <a:t>Normal with </a:t>
                </a:r>
                <a14:m>
                  <m:oMath xmlns:m="http://schemas.openxmlformats.org/officeDocument/2006/math">
                    <m:r>
                      <a:rPr lang="fr-CH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fr-CH" b="0" i="1" smtClean="0">
                        <a:latin typeface="Cambria Math" panose="02040503050406030204" pitchFamily="18" charset="0"/>
                      </a:rPr>
                      <m:t>=0, </m:t>
                    </m:r>
                    <m:sSup>
                      <m:sSupPr>
                        <m:ctrlPr>
                          <a:rPr lang="fr-CH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CH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fr-CH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fr-CH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dirty="0"/>
              </a:p>
              <a:p>
                <a:pPr marL="457200" indent="-457200">
                  <a:spcAft>
                    <a:spcPts val="0"/>
                  </a:spcAft>
                  <a:buFont typeface="+mj-lt"/>
                  <a:buAutoNum type="alphaUcPeriod"/>
                </a:pPr>
                <a:r>
                  <a:rPr lang="en-US" dirty="0"/>
                  <a:t>Normal with </a:t>
                </a:r>
                <a14:m>
                  <m:oMath xmlns:m="http://schemas.openxmlformats.org/officeDocument/2006/math">
                    <m:r>
                      <a:rPr lang="fr-CH" i="1">
                        <a:latin typeface="Cambria Math" panose="02040503050406030204" pitchFamily="18" charset="0"/>
                      </a:rPr>
                      <m:t>𝜇</m:t>
                    </m:r>
                    <m:r>
                      <a:rPr lang="fr-CH" i="1">
                        <a:latin typeface="Cambria Math" panose="02040503050406030204" pitchFamily="18" charset="0"/>
                      </a:rPr>
                      <m:t>=0,</m:t>
                    </m:r>
                    <m:sSup>
                      <m:sSupPr>
                        <m:ctrlPr>
                          <a:rPr lang="fr-CH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CH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fr-CH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fr-CH" i="1">
                        <a:latin typeface="Cambria Math" panose="02040503050406030204" pitchFamily="18" charset="0"/>
                      </a:rPr>
                      <m:t>=0.5</m:t>
                    </m:r>
                  </m:oMath>
                </a14:m>
                <a:endParaRPr lang="en-US" dirty="0"/>
              </a:p>
              <a:p>
                <a:pPr marL="457200" indent="-457200">
                  <a:spcAft>
                    <a:spcPts val="0"/>
                  </a:spcAft>
                  <a:buFont typeface="+mj-lt"/>
                  <a:buAutoNum type="alphaUcPeriod"/>
                </a:pPr>
                <a:r>
                  <a:rPr lang="en-US" dirty="0"/>
                  <a:t>Normal but with other parameters</a:t>
                </a:r>
              </a:p>
              <a:p>
                <a:pPr marL="457200" indent="-457200">
                  <a:spcAft>
                    <a:spcPts val="0"/>
                  </a:spcAft>
                  <a:buFont typeface="+mj-lt"/>
                  <a:buAutoNum type="alphaUcPeriod"/>
                </a:pPr>
                <a:r>
                  <a:rPr lang="en-US" dirty="0"/>
                  <a:t>Non normal</a:t>
                </a:r>
              </a:p>
              <a:p>
                <a:pPr marL="457200" indent="-457200">
                  <a:spcAft>
                    <a:spcPts val="0"/>
                  </a:spcAft>
                  <a:buFont typeface="+mj-lt"/>
                  <a:buAutoNum type="alphaUcPeriod"/>
                </a:pPr>
                <a:r>
                  <a:rPr lang="en-US" dirty="0"/>
                  <a:t>I don’t know</a:t>
                </a:r>
              </a:p>
            </p:txBody>
          </p:sp>
        </mc:Choice>
        <mc:Fallback xmlns="">
          <p:sp>
            <p:nvSpPr>
              <p:cNvPr id="3" name="TPAnswers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  <p:custDataLst>
                  <p:tags r:id="rId5"/>
                </p:custDataLst>
              </p:nvPr>
            </p:nvSpPr>
            <p:spPr>
              <a:xfrm>
                <a:off x="1929132" y="1063944"/>
                <a:ext cx="4406899" cy="3085147"/>
              </a:xfrm>
              <a:blipFill>
                <a:blip r:embed="rId6"/>
                <a:stretch>
                  <a:fillRect l="-2213" t="-1976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C3A5A597-CA98-43DC-8E18-EB322DDCE446}" type="slidenum">
              <a:rPr lang="en-US" smtClean="0"/>
              <a:pPr>
                <a:defRPr/>
              </a:pPr>
              <a:t>69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7"/>
          <a:srcRect l="5499" r="6014"/>
          <a:stretch/>
        </p:blipFill>
        <p:spPr>
          <a:xfrm>
            <a:off x="6496050" y="111126"/>
            <a:ext cx="4046220" cy="3429479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641039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3565" y="-1"/>
            <a:ext cx="11065561" cy="1134687"/>
          </a:xfrm>
        </p:spPr>
        <p:txBody>
          <a:bodyPr/>
          <a:lstStyle/>
          <a:p>
            <a:r>
              <a:rPr lang="en-US" dirty="0"/>
              <a:t>Two Simulation Runs</a:t>
            </a:r>
            <a:br>
              <a:rPr lang="en-US" dirty="0"/>
            </a:br>
            <a:r>
              <a:rPr lang="en-US" dirty="0"/>
              <a:t>What is the difference ?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C3A5A597-CA98-43DC-8E18-EB322DDCE446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352271" y="1412721"/>
            <a:ext cx="8460540" cy="4619095"/>
            <a:chOff x="432635" y="1412720"/>
            <a:chExt cx="8460540" cy="4619095"/>
          </a:xfrm>
        </p:grpSpPr>
        <p:grpSp>
          <p:nvGrpSpPr>
            <p:cNvPr id="11" name="Group 10"/>
            <p:cNvGrpSpPr/>
            <p:nvPr/>
          </p:nvGrpSpPr>
          <p:grpSpPr>
            <a:xfrm>
              <a:off x="432635" y="1763489"/>
              <a:ext cx="8460540" cy="4268326"/>
              <a:chOff x="432635" y="980661"/>
              <a:chExt cx="8460540" cy="4268326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432635" y="980661"/>
                <a:ext cx="8460540" cy="3600500"/>
                <a:chOff x="72273" y="1268701"/>
                <a:chExt cx="8460540" cy="3600500"/>
              </a:xfrm>
            </p:grpSpPr>
            <p:pic>
              <p:nvPicPr>
                <p:cNvPr id="5" name="Picture 4"/>
                <p:cNvPicPr>
                  <a:picLocks noChangeAspect="1"/>
                </p:cNvPicPr>
                <p:nvPr/>
              </p:nvPicPr>
              <p:blipFill rotWithShape="1">
                <a:blip r:embed="rId2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rcRect b="10272"/>
                <a:stretch/>
              </p:blipFill>
              <p:spPr>
                <a:xfrm>
                  <a:off x="72273" y="1277677"/>
                  <a:ext cx="4317010" cy="3591523"/>
                </a:xfrm>
                <a:prstGeom prst="rect">
                  <a:avLst/>
                </a:prstGeom>
              </p:spPr>
            </p:pic>
            <p:pic>
              <p:nvPicPr>
                <p:cNvPr id="6" name="Picture 5"/>
                <p:cNvPicPr>
                  <a:picLocks noChangeAspect="1"/>
                </p:cNvPicPr>
                <p:nvPr/>
              </p:nvPicPr>
              <p:blipFill rotWithShape="1">
                <a:blip r:embed="rId3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rcRect b="10328"/>
                <a:stretch/>
              </p:blipFill>
              <p:spPr>
                <a:xfrm>
                  <a:off x="4140203" y="1268701"/>
                  <a:ext cx="4392610" cy="3600500"/>
                </a:xfrm>
                <a:prstGeom prst="rect">
                  <a:avLst/>
                </a:prstGeom>
              </p:spPr>
            </p:pic>
          </p:grpSp>
          <p:sp>
            <p:nvSpPr>
              <p:cNvPr id="8" name="TextBox 7"/>
              <p:cNvSpPr txBox="1"/>
              <p:nvPr/>
            </p:nvSpPr>
            <p:spPr>
              <a:xfrm>
                <a:off x="3546110" y="4941210"/>
                <a:ext cx="227882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+mn-lt"/>
                  </a:rPr>
                  <a:t>Request arrival rate = 10 /s</a:t>
                </a:r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1435735" y="4478081"/>
                <a:ext cx="241662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+mn-lt"/>
                  </a:rPr>
                  <a:t>Average service time = 96 </a:t>
                </a:r>
                <a:r>
                  <a:rPr lang="en-US" dirty="0" err="1">
                    <a:latin typeface="+mn-lt"/>
                  </a:rPr>
                  <a:t>ms</a:t>
                </a:r>
                <a:endParaRPr lang="en-US" dirty="0">
                  <a:latin typeface="+mn-lt"/>
                </a:endParaRPr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5338703" y="4469106"/>
                <a:ext cx="251601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+mn-lt"/>
                  </a:rPr>
                  <a:t>Average service time = 101 </a:t>
                </a:r>
                <a:r>
                  <a:rPr lang="en-US" dirty="0" err="1">
                    <a:latin typeface="+mn-lt"/>
                  </a:rPr>
                  <a:t>ms</a:t>
                </a:r>
                <a:endParaRPr lang="en-US" dirty="0">
                  <a:latin typeface="+mn-lt"/>
                </a:endParaRPr>
              </a:p>
            </p:txBody>
          </p:sp>
        </p:grpSp>
        <p:sp>
          <p:nvSpPr>
            <p:cNvPr id="16" name="TextBox 15"/>
            <p:cNvSpPr txBox="1"/>
            <p:nvPr/>
          </p:nvSpPr>
          <p:spPr>
            <a:xfrm>
              <a:off x="2102270" y="1412720"/>
              <a:ext cx="104887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+mn-lt"/>
                </a:rPr>
                <a:t>Scenario 1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134830" y="1412720"/>
              <a:ext cx="104887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+mn-lt"/>
                </a:rPr>
                <a:t>Scenario 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9978506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Solution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 has a normal distribution (the marginal of a Gaussian random vector is Gaussian = normal)</a:t>
                </a:r>
              </a:p>
              <a:p>
                <a:endParaRPr lang="en-US" dirty="0"/>
              </a:p>
              <a:p>
                <a:r>
                  <a:rPr lang="en-US" dirty="0"/>
                  <a:t>The mean is 0 because the mean of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is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0,0</m:t>
                        </m:r>
                      </m:e>
                    </m:d>
                  </m:oMath>
                </a14:m>
                <a:br>
                  <a:rPr lang="en-US" dirty="0"/>
                </a:br>
                <a:br>
                  <a:rPr lang="en-US" dirty="0"/>
                </a:br>
                <a:r>
                  <a:rPr lang="en-US" dirty="0"/>
                  <a:t>The variance is </a:t>
                </a:r>
                <a:r>
                  <a:rPr lang="x-none" dirty="0"/>
                  <a:t>obtained from</a:t>
                </a:r>
                <a:r>
                  <a:rPr lang="en-US" dirty="0"/>
                  <a:t> the covariance matrix </a:t>
                </a:r>
              </a:p>
              <a:p>
                <a:endParaRPr lang="en-US" dirty="0"/>
              </a:p>
              <a:p>
                <a:r>
                  <a:rPr lang="en-US" dirty="0"/>
                  <a:t>and is 1.</a:t>
                </a:r>
              </a:p>
              <a:p>
                <a:endParaRPr lang="en-US" dirty="0"/>
              </a:p>
              <a:p>
                <a:r>
                  <a:rPr lang="en-US" dirty="0"/>
                  <a:t>Answer A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5" t="-857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C3A5A597-CA98-43DC-8E18-EB322DDCE446}" type="slidenum">
              <a:rPr lang="en-US" smtClean="0"/>
              <a:pPr>
                <a:defRPr/>
              </a:pPr>
              <a:t>70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9078" y="2985710"/>
            <a:ext cx="1359526" cy="573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59367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 Monte Carlo Simulation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 simple method to compute integrals and probabilities</a:t>
                </a:r>
              </a:p>
              <a:p>
                <a:r>
                  <a:rPr lang="en-US" dirty="0"/>
                  <a:t>Idea: </a:t>
                </a:r>
              </a:p>
              <a:p>
                <a:pPr lvl="2"/>
                <a:r>
                  <a:rPr lang="en-US" dirty="0"/>
                  <a:t>interpret the integral or probability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2"/>
                <a:r>
                  <a:rPr lang="en-US" i="1" dirty="0"/>
                  <a:t>simulate</a:t>
                </a:r>
                <a:r>
                  <a:rPr lang="en-US" dirty="0"/>
                  <a:t> as many independent samples of X  as you want</a:t>
                </a:r>
                <a:br>
                  <a:rPr lang="x-none" dirty="0"/>
                </a:br>
                <a:r>
                  <a:rPr lang="x-none" dirty="0"/>
                  <a:t>estimate the expectation by the mean </a:t>
                </a:r>
              </a:p>
              <a:p>
                <a:pPr lvl="1"/>
                <a:br>
                  <a:rPr lang="en-US" dirty="0"/>
                </a:br>
                <a:br>
                  <a:rPr lang="en-US" dirty="0"/>
                </a:br>
                <a:r>
                  <a:rPr lang="en-US" dirty="0"/>
                  <a:t>1. generate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replicates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p>
                    </m:sSup>
                    <m:r>
                      <a:rPr lang="x-none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x-none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x-none" b="0" i="1" smtClean="0">
                        <a:latin typeface="Cambria Math" panose="02040503050406030204" pitchFamily="18" charset="0"/>
                      </a:rPr>
                      <m:t>=1…</m:t>
                    </m:r>
                    <m:r>
                      <a:rPr lang="x-none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dirty="0"/>
                  <a:t> </a:t>
                </a:r>
                <a:br>
                  <a:rPr lang="en-US" dirty="0"/>
                </a:br>
                <a:r>
                  <a:rPr lang="en-US" dirty="0"/>
                  <a:t>2. the Monte-Carlo estimate of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</a:t>
                </a:r>
                <a:br>
                  <a:rPr lang="en-US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x-none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br>
                  <a:rPr lang="en-US" dirty="0"/>
                </a:br>
                <a:r>
                  <a:rPr lang="en-US" dirty="0"/>
                  <a:t>3. compute a confidence interval for the mean (since </a:t>
                </a:r>
                <a14:m>
                  <m:oMath xmlns:m="http://schemas.openxmlformats.org/officeDocument/2006/math">
                    <m:r>
                      <a:rPr lang="fr-CH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/>
                  <a:t> is the mean of the distribution of </a:t>
                </a:r>
                <a14:m>
                  <m:oMath xmlns:m="http://schemas.openxmlformats.org/officeDocument/2006/math">
                    <m:r>
                      <a:rPr lang="fr-CH" b="0" i="1" smtClean="0">
                        <a:latin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fr-CH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CH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en-US" dirty="0"/>
                  <a:t>)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5" t="-857" r="-1737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C3A5A597-CA98-43DC-8E18-EB322DDCE446}" type="slidenum">
              <a:rPr lang="en-US" smtClean="0"/>
              <a:pPr>
                <a:defRPr/>
              </a:pPr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39946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PQuestion"/>
              <p:cNvSpPr>
                <a:spLocks noGrp="1"/>
              </p:cNvSpPr>
              <p:nvPr>
                <p:ph type="title"/>
              </p:nvPr>
            </p:nvSpPr>
            <p:spPr>
              <a:xfrm>
                <a:off x="1631951" y="95796"/>
                <a:ext cx="8785225" cy="908050"/>
              </a:xfrm>
            </p:spPr>
            <p:txBody>
              <a:bodyPr/>
              <a:lstStyle/>
              <a:p>
                <a:r>
                  <a:rPr lang="en-US" sz="2800" dirty="0"/>
                  <a:t>Example: Compute </a:t>
                </a:r>
                <a14:m>
                  <m:oMath xmlns:m="http://schemas.openxmlformats.org/officeDocument/2006/math">
                    <m:r>
                      <a:rPr lang="fr-CH" sz="2800" i="1">
                        <a:latin typeface="Cambria Math" panose="02040503050406030204" pitchFamily="18" charset="0"/>
                      </a:rPr>
                      <m:t>𝛽</m:t>
                    </m:r>
                    <m:r>
                      <a:rPr lang="fr-CH" sz="28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fr-CH" sz="28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fr-CH" sz="28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fr-CH" sz="2800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  <m:e>
                        <m:nary>
                          <m:naryPr>
                            <m:ctrlPr>
                              <a:rPr lang="fr-CH" sz="28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fr-CH" sz="2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fr-CH" sz="2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  <m:e>
                            <m:nary>
                              <m:naryPr>
                                <m:ctrlPr>
                                  <a:rPr lang="fr-CH" sz="28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fr-CH" sz="2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  <m:sup>
                                <m:r>
                                  <a:rPr lang="fr-CH" sz="28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  <m:e>
                                <m:nary>
                                  <m:naryPr>
                                    <m:ctrlPr>
                                      <a:rPr lang="fr-CH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fr-CH" sz="28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  <m:sup>
                                    <m:r>
                                      <a:rPr lang="fr-CH" sz="28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  <m:e>
                                    <m:rad>
                                      <m:radPr>
                                        <m:degHide m:val="on"/>
                                        <m:ctrlPr>
                                          <a:rPr lang="fr-CH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sSup>
                                          <m:sSupPr>
                                            <m:ctrlPr>
                                              <a:rPr lang="fr-CH" sz="2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d>
                                              <m:dPr>
                                                <m:ctrlPr>
                                                  <a:rPr lang="fr-CH" sz="28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fr-CH" sz="28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fr-CH" sz="28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𝑥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fr-CH" sz="28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1</m:t>
                                                    </m:r>
                                                  </m:sub>
                                                </m:sSub>
                                                <m:r>
                                                  <a:rPr lang="fr-CH" sz="2800" i="1">
                                                    <a:latin typeface="Cambria Math" panose="02040503050406030204" pitchFamily="18" charset="0"/>
                                                  </a:rPr>
                                                  <m:t>−</m:t>
                                                </m:r>
                                                <m:sSub>
                                                  <m:sSubPr>
                                                    <m:ctrlPr>
                                                      <a:rPr lang="fr-CH" sz="28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fr-CH" sz="28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𝑥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fr-CH" sz="28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2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</m:e>
                                          <m:sup>
                                            <m:r>
                                              <a:rPr lang="fr-CH" sz="280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  <m:r>
                                          <a:rPr lang="fr-CH" sz="2800" i="1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sSup>
                                          <m:sSupPr>
                                            <m:ctrlPr>
                                              <a:rPr lang="fr-CH" sz="2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d>
                                              <m:dPr>
                                                <m:ctrlPr>
                                                  <a:rPr lang="fr-CH" sz="28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fr-CH" sz="28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fr-CH" sz="28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𝑦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fr-CH" sz="28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1</m:t>
                                                    </m:r>
                                                  </m:sub>
                                                </m:sSub>
                                                <m:r>
                                                  <a:rPr lang="fr-CH" sz="2800" i="1">
                                                    <a:latin typeface="Cambria Math" panose="02040503050406030204" pitchFamily="18" charset="0"/>
                                                  </a:rPr>
                                                  <m:t>−</m:t>
                                                </m:r>
                                                <m:sSub>
                                                  <m:sSubPr>
                                                    <m:ctrlPr>
                                                      <a:rPr lang="fr-CH" sz="28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fr-CH" sz="28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𝑦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fr-CH" sz="28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2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</m:e>
                                          <m:sup>
                                            <m:r>
                                              <a:rPr lang="fr-CH" sz="280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e>
                                    </m:rad>
                                  </m:e>
                                </m:nary>
                              </m:e>
                            </m:nary>
                          </m:e>
                        </m:nary>
                      </m:e>
                    </m:nary>
                    <m:r>
                      <a:rPr lang="fr-CH" sz="2800" i="1">
                        <a:latin typeface="Cambria Math" panose="02040503050406030204" pitchFamily="18" charset="0"/>
                      </a:rPr>
                      <m:t>𝑑</m:t>
                    </m:r>
                    <m:sSub>
                      <m:sSubPr>
                        <m:ctrlPr>
                          <a:rPr lang="fr-CH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H" sz="2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fr-CH" sz="2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fr-CH" sz="2800" i="1">
                        <a:latin typeface="Cambria Math" panose="02040503050406030204" pitchFamily="18" charset="0"/>
                      </a:rPr>
                      <m:t>𝑑</m:t>
                    </m:r>
                    <m:sSub>
                      <m:sSubPr>
                        <m:ctrlPr>
                          <a:rPr lang="fr-CH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H" sz="2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fr-CH" sz="2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fr-CH" sz="2800" i="1">
                        <a:latin typeface="Cambria Math" panose="02040503050406030204" pitchFamily="18" charset="0"/>
                      </a:rPr>
                      <m:t>𝑑</m:t>
                    </m:r>
                    <m:sSub>
                      <m:sSubPr>
                        <m:ctrlPr>
                          <a:rPr lang="fr-CH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H" sz="28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fr-CH" sz="2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fr-CH" sz="2800" i="1">
                        <a:latin typeface="Cambria Math" panose="02040503050406030204" pitchFamily="18" charset="0"/>
                      </a:rPr>
                      <m:t>𝑑</m:t>
                    </m:r>
                    <m:sSub>
                      <m:sSubPr>
                        <m:ctrlPr>
                          <a:rPr lang="fr-CH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H" sz="28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fr-CH" sz="2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TPQuestion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631951" y="95796"/>
                <a:ext cx="8785225" cy="908050"/>
              </a:xfrm>
              <a:blipFill>
                <a:blip r:embed="rId4"/>
                <a:stretch>
                  <a:fillRect l="-1457" t="-16779" b="-5369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PAnswers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2354762" y="3887539"/>
            <a:ext cx="3016658" cy="2265907"/>
          </a:xfrm>
        </p:spPr>
        <p:txBody>
          <a:bodyPr>
            <a:normAutofit/>
          </a:bodyPr>
          <a:lstStyle/>
          <a:p>
            <a:pPr marL="457200" indent="-457200">
              <a:spcAft>
                <a:spcPts val="0"/>
              </a:spcAft>
              <a:buFont typeface="+mj-lt"/>
              <a:buAutoNum type="alphaUcPeriod"/>
            </a:pPr>
            <a:r>
              <a:rPr lang="en-US" dirty="0"/>
              <a:t>A</a:t>
            </a:r>
          </a:p>
          <a:p>
            <a:pPr marL="457200" indent="-457200">
              <a:spcAft>
                <a:spcPts val="0"/>
              </a:spcAft>
              <a:buFont typeface="+mj-lt"/>
              <a:buAutoNum type="alphaUcPeriod"/>
            </a:pPr>
            <a:r>
              <a:rPr lang="en-US" dirty="0"/>
              <a:t>B</a:t>
            </a:r>
          </a:p>
          <a:p>
            <a:pPr marL="457200" indent="-457200">
              <a:spcAft>
                <a:spcPts val="0"/>
              </a:spcAft>
              <a:buFont typeface="+mj-lt"/>
              <a:buAutoNum type="alphaUcPeriod"/>
            </a:pPr>
            <a:r>
              <a:rPr lang="en-US" dirty="0"/>
              <a:t>Both</a:t>
            </a:r>
          </a:p>
          <a:p>
            <a:pPr marL="457200" indent="-457200">
              <a:spcAft>
                <a:spcPts val="0"/>
              </a:spcAft>
              <a:buFont typeface="+mj-lt"/>
              <a:buAutoNum type="alphaUcPeriod"/>
            </a:pPr>
            <a:r>
              <a:rPr lang="en-US" dirty="0"/>
              <a:t>None</a:t>
            </a:r>
          </a:p>
          <a:p>
            <a:pPr marL="457200" indent="-457200">
              <a:spcAft>
                <a:spcPts val="0"/>
              </a:spcAft>
              <a:buFont typeface="+mj-lt"/>
              <a:buAutoNum type="alphaUcPeriod"/>
            </a:pPr>
            <a:r>
              <a:rPr lang="en-US" dirty="0"/>
              <a:t>I don’t know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C3A5A597-CA98-43DC-8E18-EB322DDCE446}" type="slidenum">
              <a:rPr lang="en-US" smtClean="0"/>
              <a:pPr>
                <a:defRPr/>
              </a:pPr>
              <a:t>72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524001" y="1204827"/>
                <a:ext cx="9143999" cy="7148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0"/>
                  </a:spcAft>
                </a:pPr>
                <a:r>
                  <a:rPr lang="en-US" sz="2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 Light" panose="020F0302020204030204" pitchFamily="34" charset="0"/>
                  </a:rPr>
                  <a:t>i.e. the average distance between two points uniformly distributed  in the unit square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dirty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000" i="1" dirty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dirty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0 ;1</m:t>
                            </m:r>
                          </m:e>
                        </m:d>
                      </m:e>
                      <m:sup>
                        <m:r>
                          <a:rPr lang="en-US" sz="2000" dirty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 Light" panose="020F0302020204030204" pitchFamily="34" charset="0"/>
                  </a:rPr>
                  <a:t>. Say which one is a correct implementation of the Monte-Carlo method</a:t>
                </a:r>
                <a:r>
                  <a:rPr lang="en-US" dirty="0"/>
                  <a:t>:</a:t>
                </a: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1" y="1204827"/>
                <a:ext cx="9143999" cy="714876"/>
              </a:xfrm>
              <a:prstGeom prst="rect">
                <a:avLst/>
              </a:prstGeom>
              <a:blipFill>
                <a:blip r:embed="rId5"/>
                <a:stretch>
                  <a:fillRect t="-5128" r="-933" b="-13675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6656082" y="1916700"/>
                <a:ext cx="3846454" cy="2425216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=0, </m:t>
                    </m:r>
                    <m:r>
                      <a:rPr lang="fr-CH" i="1" dirty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fr-CH" i="1" dirty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>
                    <a:latin typeface="+mn-lt"/>
                  </a:rPr>
                  <a:t> </a:t>
                </a:r>
              </a:p>
              <a:p>
                <a:r>
                  <a:rPr lang="en-US" b="1" dirty="0">
                    <a:latin typeface="+mn-lt"/>
                  </a:rPr>
                  <a:t>do</a:t>
                </a:r>
                <a:r>
                  <a:rPr lang="en-US" dirty="0">
                    <a:latin typeface="+mn-lt"/>
                  </a:rPr>
                  <a:t> </a:t>
                </a:r>
                <a14:m>
                  <m:oMath xmlns:m="http://schemas.openxmlformats.org/officeDocument/2006/math">
                    <m:r>
                      <a:rPr lang="fr-CH" i="1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dirty="0">
                    <a:latin typeface="+mn-lt"/>
                  </a:rPr>
                  <a:t> times</a:t>
                </a:r>
                <a:br>
                  <a:rPr lang="en-US" dirty="0">
                    <a:latin typeface="+mn-lt"/>
                  </a:rPr>
                </a:br>
                <a:r>
                  <a:rPr lang="en-US" dirty="0">
                    <a:latin typeface="+mn-lt"/>
                  </a:rPr>
                  <a:t>   sample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</a:rPr>
                  <a:t>) </a:t>
                </a:r>
                <a:r>
                  <a:rPr lang="en-US" dirty="0" err="1">
                    <a:latin typeface="+mn-lt"/>
                  </a:rPr>
                  <a:t>iid</a:t>
                </a:r>
                <a:r>
                  <a:rPr lang="en-US" dirty="0">
                    <a:latin typeface="+mn-lt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∼</m:t>
                    </m:r>
                  </m:oMath>
                </a14:m>
                <a:r>
                  <a:rPr lang="en-US" dirty="0">
                    <a:latin typeface="+mn-lt"/>
                  </a:rPr>
                  <a:t> </a:t>
                </a:r>
                <a:r>
                  <a:rPr lang="en-US" dirty="0" err="1">
                    <a:latin typeface="+mn-lt"/>
                  </a:rPr>
                  <a:t>Unif</a:t>
                </a:r>
                <a:r>
                  <a:rPr lang="en-US" dirty="0">
                    <a:latin typeface="+mn-lt"/>
                  </a:rPr>
                  <a:t> (0,1)</a:t>
                </a:r>
                <a:br>
                  <a:rPr lang="en-US" dirty="0">
                    <a:latin typeface="+mn-lt"/>
                  </a:rPr>
                </a:br>
                <a:r>
                  <a:rPr lang="en-US" dirty="0">
                    <a:latin typeface="+mn-lt"/>
                  </a:rPr>
                  <a:t>   </a:t>
                </a:r>
                <a14:m>
                  <m:oMath xmlns:m="http://schemas.openxmlformats.org/officeDocument/2006/math">
                    <m:r>
                      <a:rPr lang="fr-CH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fr-CH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fr-CH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fr-CH" i="1">
                        <a:latin typeface="Cambria Math" panose="02040503050406030204" pitchFamily="18" charset="0"/>
                      </a:rPr>
                      <m:t>+ </m:t>
                    </m:r>
                    <m:rad>
                      <m:radPr>
                        <m:degHide m:val="on"/>
                        <m:ctrlPr>
                          <a:rPr lang="fr-CH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fr-CH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fr-CH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fr-CH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H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fr-CH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fr-CH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fr-CH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H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fr-CH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fr-CH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fr-CH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fr-CH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fr-CH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fr-CH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H" i="1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fr-CH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fr-CH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fr-CH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H" i="1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fr-CH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fr-CH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endParaRPr lang="fr-CH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   </a:t>
                </a:r>
                <a14:m>
                  <m:oMath xmlns:m="http://schemas.openxmlformats.org/officeDocument/2006/math">
                    <m:r>
                      <a:rPr lang="fr-CH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fr-CH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fr-CH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fr-CH" i="1">
                        <a:latin typeface="Cambria Math" panose="02040503050406030204" pitchFamily="18" charset="0"/>
                      </a:rPr>
                      <m:t>+ </m:t>
                    </m:r>
                    <m:sSup>
                      <m:sSupPr>
                        <m:ctrlPr>
                          <a:rPr lang="fr-CH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fr-CH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fr-CH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CH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fr-CH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fr-CH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fr-CH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CH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fr-CH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fr-CH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fr-CH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fr-CH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fr-CH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fr-CH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CH" i="1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fr-CH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fr-CH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fr-CH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CH" i="1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fr-CH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fr-CH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>
                  <a:latin typeface="+mn-lt"/>
                </a:endParaRPr>
              </a:p>
              <a:p>
                <a:r>
                  <a:rPr lang="en-US" b="1" dirty="0">
                    <a:latin typeface="+mn-lt"/>
                  </a:rPr>
                  <a:t>end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fr-CH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CH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</m:acc>
                    <m:r>
                      <a:rPr lang="fr-CH" i="1">
                        <a:latin typeface="Cambria Math" panose="02040503050406030204" pitchFamily="18" charset="0"/>
                      </a:rPr>
                      <m:t> =</m:t>
                    </m:r>
                    <m:r>
                      <a:rPr lang="fr-CH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fr-CH" i="1">
                        <a:latin typeface="Cambria Math" panose="02040503050406030204" pitchFamily="18" charset="0"/>
                      </a:rPr>
                      <m:t>/</m:t>
                    </m:r>
                    <m:r>
                      <a:rPr lang="fr-CH" i="1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dirty="0">
                    <a:latin typeface="+mn-lt"/>
                  </a:rPr>
                  <a:t> 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fr-CH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CH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</m:acc>
                    <m:r>
                      <a:rPr lang="fr-CH" i="1">
                        <a:latin typeface="Cambria Math" panose="02040503050406030204" pitchFamily="18" charset="0"/>
                      </a:rPr>
                      <m:t> =</m:t>
                    </m:r>
                    <m:rad>
                      <m:radPr>
                        <m:degHide m:val="on"/>
                        <m:ctrlPr>
                          <a:rPr lang="fr-CH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fr-CH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fr-CH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num>
                          <m:den>
                            <m:r>
                              <a:rPr lang="fr-CH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den>
                        </m:f>
                        <m:r>
                          <a:rPr lang="fr-CH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nor/>
                          </m:rPr>
                          <a:rPr lang="en-US" dirty="0"/>
                          <m:t> </m:t>
                        </m:r>
                        <m:sSup>
                          <m:sSupPr>
                            <m:ctrlPr>
                              <a:rPr lang="fr-CH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fr-CH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fr-CH" i="1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p>
                            <m:r>
                              <a:rPr lang="fr-CH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r>
                  <a:rPr lang="en-US" dirty="0"/>
                  <a:t> </a:t>
                </a:r>
              </a:p>
              <a:p>
                <a14:m>
                  <m:oMath xmlns:m="http://schemas.openxmlformats.org/officeDocument/2006/math">
                    <m:r>
                      <a:rPr lang="fr-CH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CH" i="1" dirty="0">
                        <a:latin typeface="Cambria Math" panose="02040503050406030204" pitchFamily="18" charset="0"/>
                      </a:rPr>
                      <m:t>𝐶𝐼</m:t>
                    </m:r>
                    <m:r>
                      <a:rPr lang="fr-CH" i="1" dirty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fr-CH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CH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</m:acc>
                    <m:r>
                      <a:rPr lang="fr-CH" i="1">
                        <a:latin typeface="Cambria Math" panose="02040503050406030204" pitchFamily="18" charset="0"/>
                      </a:rPr>
                      <m:t>±1.96</m:t>
                    </m:r>
                    <m:f>
                      <m:fPr>
                        <m:ctrlPr>
                          <a:rPr lang="fr-CH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̂"/>
                            <m:ctrlPr>
                              <a:rPr lang="fr-CH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CH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</m:acc>
                      </m:num>
                      <m:den>
                        <m:rad>
                          <m:radPr>
                            <m:degHide m:val="on"/>
                            <m:ctrlPr>
                              <a:rPr lang="fr-CH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fr-CH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dirty="0"/>
                  <a:t> </a:t>
                </a:r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6082" y="1916700"/>
                <a:ext cx="3846454" cy="242521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2643763" y="1912714"/>
                <a:ext cx="3846454" cy="119289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+mj-lt"/>
                  <a:buAutoNum type="arabicPeriod"/>
                </a:pPr>
                <a:r>
                  <a:rPr lang="en-US" dirty="0">
                    <a:latin typeface="+mn-lt"/>
                  </a:rPr>
                  <a:t>Draw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dirty="0">
                    <a:latin typeface="+mn-lt"/>
                  </a:rPr>
                  <a:t> points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CH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CH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fr-CH" i="1">
                            <a:latin typeface="Cambria Math" panose="02040503050406030204" pitchFamily="18" charset="0"/>
                          </a:rPr>
                          <m:t>𝑟</m:t>
                        </m:r>
                      </m:sup>
                    </m:sSup>
                    <m:r>
                      <a:rPr lang="fr-CH" i="1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fr-CH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CH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fr-CH" i="1">
                            <a:latin typeface="Cambria Math" panose="02040503050406030204" pitchFamily="18" charset="0"/>
                          </a:rPr>
                          <m:t>𝑟</m:t>
                        </m:r>
                      </m:sup>
                    </m:sSup>
                  </m:oMath>
                </a14:m>
                <a:r>
                  <a:rPr lang="en-US" dirty="0">
                    <a:latin typeface="+mn-lt"/>
                  </a:rPr>
                  <a:t> random uniform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CH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fr-CH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CH" i="1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fr-CH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>
                    <a:latin typeface="+mn-lt"/>
                  </a:rPr>
                  <a:t> </a:t>
                </a:r>
                <a:r>
                  <a:rPr lang="fr-CH" dirty="0">
                    <a:latin typeface="+mn-lt"/>
                  </a:rPr>
                  <a:t> </a:t>
                </a:r>
                <a:endParaRPr lang="en-US" dirty="0">
                  <a:latin typeface="+mn-lt"/>
                </a:endParaRPr>
              </a:p>
              <a:p>
                <a:pPr marL="342900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fr-CH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CH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</m:acc>
                    <m:r>
                      <a:rPr lang="fr-CH" i="1" dirty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fr-CH" dirty="0">
                        <a:latin typeface="Cambria Math" panose="02040503050406030204" pitchFamily="18" charset="0"/>
                      </a:rPr>
                      <m:t>mean</m:t>
                    </m:r>
                    <m:d>
                      <m:dPr>
                        <m:ctrlPr>
                          <a:rPr lang="fr-CH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CH" i="1">
                            <a:latin typeface="Cambria Math" panose="02040503050406030204" pitchFamily="18" charset="0"/>
                          </a:rPr>
                          <m:t>𝑑</m:t>
                        </m:r>
                        <m:d>
                          <m:dPr>
                            <m:ctrlPr>
                              <a:rPr lang="fr-CH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fr-CH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fr-CH" i="1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  <m:sup>
                                <m:r>
                                  <a:rPr lang="fr-CH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sup>
                            </m:sSup>
                            <m:r>
                              <a:rPr lang="fr-CH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fr-CH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fr-CH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p>
                                <m:r>
                                  <a:rPr lang="fr-CH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sup>
                            </m:sSup>
                          </m:e>
                        </m:d>
                        <m:r>
                          <a:rPr lang="fr-CH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fr-CH" i="1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fr-CH" i="1">
                            <a:latin typeface="Cambria Math" panose="02040503050406030204" pitchFamily="18" charset="0"/>
                          </a:rPr>
                          <m:t>=1:</m:t>
                        </m:r>
                        <m:r>
                          <a:rPr lang="fr-CH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d>
                  </m:oMath>
                </a14:m>
                <a:endParaRPr lang="en-US" dirty="0"/>
              </a:p>
              <a:p>
                <a:pPr marL="342900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fr-CH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CH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</m:acc>
                    <m:r>
                      <a:rPr lang="fr-CH" i="1" dirty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fr-CH" dirty="0">
                        <a:latin typeface="Cambria Math" panose="02040503050406030204" pitchFamily="18" charset="0"/>
                      </a:rPr>
                      <m:t>std</m:t>
                    </m:r>
                    <m:d>
                      <m:dPr>
                        <m:ctrlPr>
                          <a:rPr lang="fr-CH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CH" i="1">
                            <a:latin typeface="Cambria Math" panose="02040503050406030204" pitchFamily="18" charset="0"/>
                          </a:rPr>
                          <m:t>𝑑</m:t>
                        </m:r>
                        <m:d>
                          <m:dPr>
                            <m:ctrlPr>
                              <a:rPr lang="fr-CH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fr-CH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fr-CH" i="1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  <m:sup>
                                <m:r>
                                  <a:rPr lang="fr-CH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sup>
                            </m:sSup>
                            <m:r>
                              <a:rPr lang="fr-CH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fr-CH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fr-CH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p>
                                <m:r>
                                  <a:rPr lang="fr-CH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sup>
                            </m:sSup>
                          </m:e>
                        </m:d>
                        <m:r>
                          <a:rPr lang="fr-CH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fr-CH" i="1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fr-CH" i="1">
                            <a:latin typeface="Cambria Math" panose="02040503050406030204" pitchFamily="18" charset="0"/>
                          </a:rPr>
                          <m:t>=1:</m:t>
                        </m:r>
                        <m:r>
                          <a:rPr lang="fr-CH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d>
                  </m:oMath>
                </a14:m>
                <a:endParaRPr lang="en-US" dirty="0"/>
              </a:p>
              <a:p>
                <a:pPr marL="342900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fr-CH" i="1" dirty="0">
                        <a:latin typeface="Cambria Math" panose="02040503050406030204" pitchFamily="18" charset="0"/>
                      </a:rPr>
                      <m:t>𝐶𝐼</m:t>
                    </m:r>
                    <m:r>
                      <a:rPr lang="fr-CH" i="1" dirty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fr-CH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CH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</m:acc>
                    <m:r>
                      <a:rPr lang="fr-CH" i="1">
                        <a:latin typeface="Cambria Math" panose="02040503050406030204" pitchFamily="18" charset="0"/>
                      </a:rPr>
                      <m:t>±1.96</m:t>
                    </m:r>
                    <m:acc>
                      <m:accPr>
                        <m:chr m:val="̂"/>
                        <m:ctrlPr>
                          <a:rPr lang="fr-CH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CH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</m:acc>
                  </m:oMath>
                </a14:m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3763" y="1912714"/>
                <a:ext cx="3846454" cy="1192891"/>
              </a:xfrm>
              <a:prstGeom prst="rect">
                <a:avLst/>
              </a:prstGeom>
              <a:blipFill>
                <a:blip r:embed="rId7"/>
                <a:stretch>
                  <a:fillRect t="-1015" b="-3553"/>
                </a:stretch>
              </a:blip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2330857" y="1908734"/>
            <a:ext cx="2968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+mn-lt"/>
              </a:rPr>
              <a:t>A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105872" y="1929029"/>
            <a:ext cx="2936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+mn-lt"/>
              </a:rPr>
              <a:t>B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5391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Solution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Algorithms A and B compute the same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fr-CH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CH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</m:acc>
                    <m:r>
                      <a:rPr lang="fr-CH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fr-CH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CH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</m:acc>
                    <m:r>
                      <a:rPr lang="fr-CH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br>
                  <a:rPr lang="fr-CH" dirty="0"/>
                </a:br>
                <a:r>
                  <a:rPr lang="en-US" dirty="0"/>
                  <a:t>but algorithm A, line 4, uses a wrong formula for the confidence interval (it uses the formula for a prediction interval  </a:t>
                </a:r>
                <a:r>
                  <a:rPr lang="en-US" dirty="0">
                    <a:sym typeface="Wingdings" panose="05000000000000000000" pitchFamily="2" charset="2"/>
                  </a:rPr>
                  <a:t> </a:t>
                </a:r>
                <a:r>
                  <a:rPr lang="en-US" dirty="0"/>
                  <a:t>)</a:t>
                </a:r>
              </a:p>
              <a:p>
                <a:endParaRPr lang="en-US" dirty="0"/>
              </a:p>
              <a:p>
                <a:r>
                  <a:rPr lang="en-US" dirty="0"/>
                  <a:t>Answer B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32" t="-5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C3A5A597-CA98-43DC-8E18-EB322DDCE446}" type="slidenum">
              <a:rPr lang="en-US" smtClean="0"/>
              <a:pPr>
                <a:defRPr/>
              </a:pPr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35937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Compute </a:t>
                </a:r>
                <a14:m>
                  <m:oMath xmlns:m="http://schemas.openxmlformats.org/officeDocument/2006/math">
                    <m:r>
                      <a:rPr lang="fr-CH" i="1">
                        <a:latin typeface="Cambria Math" panose="02040503050406030204" pitchFamily="18" charset="0"/>
                      </a:rPr>
                      <m:t>𝛽</m:t>
                    </m:r>
                    <m:r>
                      <a:rPr lang="fr-CH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fr-CH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fr-CH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fr-CH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  <m:e>
                        <m:nary>
                          <m:naryPr>
                            <m:ctrlPr>
                              <a:rPr lang="fr-CH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fr-CH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fr-CH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  <m:e>
                            <m:nary>
                              <m:naryPr>
                                <m:ctrlPr>
                                  <a:rPr lang="fr-CH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fr-CH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  <m:sup>
                                <m:r>
                                  <a:rPr lang="fr-CH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  <m:e>
                                <m:nary>
                                  <m:naryPr>
                                    <m:ctrlPr>
                                      <a:rPr lang="fr-CH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fr-CH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  <m:sup>
                                    <m:r>
                                      <a:rPr lang="fr-CH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  <m:e>
                                    <m:rad>
                                      <m:radPr>
                                        <m:degHide m:val="on"/>
                                        <m:ctrlPr>
                                          <a:rPr lang="fr-CH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sSup>
                                          <m:sSupPr>
                                            <m:ctrlPr>
                                              <a:rPr lang="fr-CH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d>
                                              <m:dPr>
                                                <m:ctrlPr>
                                                  <a:rPr lang="fr-CH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fr-CH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fr-CH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𝑥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fr-CH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1</m:t>
                                                    </m:r>
                                                  </m:sub>
                                                </m:sSub>
                                                <m:r>
                                                  <a:rPr lang="fr-CH" i="1">
                                                    <a:latin typeface="Cambria Math" panose="02040503050406030204" pitchFamily="18" charset="0"/>
                                                  </a:rPr>
                                                  <m:t>−</m:t>
                                                </m:r>
                                                <m:sSub>
                                                  <m:sSubPr>
                                                    <m:ctrlPr>
                                                      <a:rPr lang="fr-CH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fr-CH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𝑥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fr-CH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2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</m:e>
                                          <m:sup>
                                            <m:r>
                                              <a:rPr lang="fr-CH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  <m:r>
                                          <a:rPr lang="fr-CH" i="1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sSup>
                                          <m:sSupPr>
                                            <m:ctrlPr>
                                              <a:rPr lang="fr-CH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d>
                                              <m:dPr>
                                                <m:ctrlPr>
                                                  <a:rPr lang="fr-CH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fr-CH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fr-CH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𝑦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fr-CH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1</m:t>
                                                    </m:r>
                                                  </m:sub>
                                                </m:sSub>
                                                <m:r>
                                                  <a:rPr lang="fr-CH" i="1">
                                                    <a:latin typeface="Cambria Math" panose="02040503050406030204" pitchFamily="18" charset="0"/>
                                                  </a:rPr>
                                                  <m:t>−</m:t>
                                                </m:r>
                                                <m:sSub>
                                                  <m:sSubPr>
                                                    <m:ctrlPr>
                                                      <a:rPr lang="fr-CH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fr-CH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𝑦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fr-CH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2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</m:e>
                                          <m:sup>
                                            <m:r>
                                              <a:rPr lang="fr-CH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e>
                                    </m:rad>
                                  </m:e>
                                </m:nary>
                              </m:e>
                            </m:nary>
                          </m:e>
                        </m:nary>
                      </m:e>
                    </m:nary>
                    <m:r>
                      <a:rPr lang="fr-CH" i="1">
                        <a:latin typeface="Cambria Math" panose="02040503050406030204" pitchFamily="18" charset="0"/>
                      </a:rPr>
                      <m:t>𝑑</m:t>
                    </m:r>
                    <m:sSub>
                      <m:sSubPr>
                        <m:ctrlPr>
                          <a:rPr lang="fr-CH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H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fr-CH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fr-CH" i="1">
                        <a:latin typeface="Cambria Math" panose="02040503050406030204" pitchFamily="18" charset="0"/>
                      </a:rPr>
                      <m:t>𝑑</m:t>
                    </m:r>
                    <m:sSub>
                      <m:sSubPr>
                        <m:ctrlPr>
                          <a:rPr lang="fr-CH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H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fr-CH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fr-CH" i="1">
                        <a:latin typeface="Cambria Math" panose="02040503050406030204" pitchFamily="18" charset="0"/>
                      </a:rPr>
                      <m:t>𝑑</m:t>
                    </m:r>
                    <m:sSub>
                      <m:sSubPr>
                        <m:ctrlPr>
                          <a:rPr lang="fr-CH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H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fr-CH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fr-CH" i="1">
                        <a:latin typeface="Cambria Math" panose="02040503050406030204" pitchFamily="18" charset="0"/>
                      </a:rPr>
                      <m:t>𝑑</m:t>
                    </m:r>
                    <m:sSub>
                      <m:sSubPr>
                        <m:ctrlPr>
                          <a:rPr lang="fr-CH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H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fr-CH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i.e. the average distance between two points uniformly distributed  in the unit square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CH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fr-CH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CH" b="0" i="1" smtClean="0">
                                <a:latin typeface="Cambria Math" panose="02040503050406030204" pitchFamily="18" charset="0"/>
                              </a:rPr>
                              <m:t>0 ;1</m:t>
                            </m:r>
                          </m:e>
                        </m:d>
                      </m:e>
                      <m:sup>
                        <m:r>
                          <a:rPr lang="fr-CH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. </a:t>
                </a:r>
              </a:p>
              <a:p>
                <a:endParaRPr lang="en-US" dirty="0"/>
              </a:p>
              <a:p>
                <a:r>
                  <a:rPr lang="en-US" dirty="0"/>
                  <a:t>We obtain the following Monte Carlo estimates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br>
                  <a:rPr lang="en-US" dirty="0"/>
                </a:br>
                <a:endParaRPr lang="en-US" dirty="0"/>
              </a:p>
              <a:p>
                <a:r>
                  <a:rPr lang="en-US" dirty="0"/>
                  <a:t>(The answer is known and is equal to 0.5214 [Ghosh B. 1943, On the distribution of random distances in a rectangle])</a:t>
                </a:r>
                <a:br>
                  <a:rPr lang="en-US" dirty="0"/>
                </a:br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32" t="-857" r="-2065" b="-36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C3A5A597-CA98-43DC-8E18-EB322DDCE446}" type="slidenum">
              <a:rPr lang="en-US" smtClean="0"/>
              <a:pPr>
                <a:defRPr/>
              </a:pPr>
              <a:t>74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28275729"/>
                  </p:ext>
                </p:extLst>
              </p:nvPr>
            </p:nvGraphicFramePr>
            <p:xfrm>
              <a:off x="2769870" y="3728720"/>
              <a:ext cx="7063740" cy="206254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0975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946381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2041672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765935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R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fr-CH" sz="2400" b="0" i="1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CH" sz="2400" b="0" i="1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β</m:t>
                                    </m:r>
                                  </m:e>
                                </m:acc>
                                <m:r>
                                  <a:rPr lang="fr-CH" sz="2400" b="0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US" sz="2400" b="0" dirty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en-US" sz="2400" b="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95% confidence interval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000" b="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1’000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0.5254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0.5102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0.5405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000" b="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10’000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0.5227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0.5178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0.5276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000" b="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100’000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0.5206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0.5190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0.5221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000" b="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1’000’000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0.5216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0.5211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0.5221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28275729"/>
                  </p:ext>
                </p:extLst>
              </p:nvPr>
            </p:nvGraphicFramePr>
            <p:xfrm>
              <a:off x="2769870" y="3728720"/>
              <a:ext cx="7063740" cy="206254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0975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946381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2041672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765935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47758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R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7500" t="-8861" r="-195938" b="-351899"/>
                          </a:stretch>
                        </a:blipFill>
                      </a:tcPr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en-US" sz="2400" b="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95% confidence interval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000" b="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1’000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0.5254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0.5102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0.5405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000" b="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10’000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0.5227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0.5178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0.5276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000" b="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100’000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0.5206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0.5190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0.5221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000" b="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1’000’000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0.5216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0.5211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0.5221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636163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PQuestion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it a good idea to use a confidence interval for the mean ?</a:t>
            </a:r>
          </a:p>
        </p:txBody>
      </p:sp>
      <p:sp>
        <p:nvSpPr>
          <p:cNvPr id="3" name="TPAnswers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1703389" y="1096059"/>
            <a:ext cx="3596965" cy="4372925"/>
          </a:xfrm>
        </p:spPr>
        <p:txBody>
          <a:bodyPr>
            <a:normAutofit/>
          </a:bodyPr>
          <a:lstStyle/>
          <a:p>
            <a:pPr marL="457200" indent="-457200">
              <a:spcAft>
                <a:spcPts val="0"/>
              </a:spcAft>
              <a:buFont typeface="+mj-lt"/>
              <a:buAutoNum type="alphaUcPeriod"/>
            </a:pPr>
            <a:r>
              <a:rPr lang="en-US" dirty="0"/>
              <a:t>Yes when 𝑅 is large</a:t>
            </a:r>
          </a:p>
          <a:p>
            <a:pPr marL="457200" indent="-457200">
              <a:spcAft>
                <a:spcPts val="0"/>
              </a:spcAft>
              <a:buFont typeface="+mj-lt"/>
              <a:buAutoNum type="alphaUcPeriod"/>
            </a:pPr>
            <a:r>
              <a:rPr lang="en-US" dirty="0"/>
              <a:t>Yes but it would be safer to use a CI for median</a:t>
            </a:r>
          </a:p>
          <a:p>
            <a:pPr marL="457200" indent="-457200">
              <a:spcAft>
                <a:spcPts val="0"/>
              </a:spcAft>
              <a:buFont typeface="+mj-lt"/>
              <a:buAutoNum type="alphaUcPeriod"/>
            </a:pPr>
            <a:r>
              <a:rPr lang="en-US" dirty="0"/>
              <a:t>No because we don’t know if the output is normally distributed</a:t>
            </a:r>
          </a:p>
          <a:p>
            <a:pPr marL="457200" indent="-457200">
              <a:spcAft>
                <a:spcPts val="0"/>
              </a:spcAft>
              <a:buFont typeface="+mj-lt"/>
              <a:buAutoNum type="alphaUcPeriod"/>
            </a:pPr>
            <a:r>
              <a:rPr lang="en-US" dirty="0"/>
              <a:t>I don’t know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C3A5A597-CA98-43DC-8E18-EB322DDCE446}" type="slidenum">
              <a:rPr lang="en-US" smtClean="0"/>
              <a:pPr>
                <a:defRPr/>
              </a:pPr>
              <a:t>75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9768" y="1183038"/>
            <a:ext cx="4572638" cy="342947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0715110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Solution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We  are estimating the mean of the distribution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𝜑</m:t>
                    </m:r>
                    <m:r>
                      <a:rPr lang="fr-CH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CH" b="0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fr-CH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therefore we have no choice, we must use a CI for the mean</a:t>
                </a:r>
              </a:p>
              <a:p>
                <a:endParaRPr lang="en-US" dirty="0"/>
              </a:p>
              <a:p>
                <a:r>
                  <a:rPr lang="en-US" dirty="0"/>
                  <a:t>The formula is valid when </a:t>
                </a:r>
                <a14:m>
                  <m:oMath xmlns:m="http://schemas.openxmlformats.org/officeDocument/2006/math">
                    <m:r>
                      <a:rPr lang="fr-CH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fr-CH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large, which is typically the case when we do a Monte Carlo simulation.</a:t>
                </a:r>
              </a:p>
              <a:p>
                <a:endParaRPr lang="en-US" dirty="0"/>
              </a:p>
              <a:p>
                <a:r>
                  <a:rPr lang="en-US" dirty="0"/>
                  <a:t>Answer A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32" t="-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C3A5A597-CA98-43DC-8E18-EB322DDCE446}" type="slidenum">
              <a:rPr lang="en-US" smtClean="0"/>
              <a:pPr>
                <a:defRPr/>
              </a:pPr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378790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Conclusion</a:t>
            </a:r>
          </a:p>
        </p:txBody>
      </p:sp>
      <p:sp>
        <p:nvSpPr>
          <p:cNvPr id="6553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/>
              <a:t>Simulating well requires knowing the concepts of</a:t>
            </a:r>
          </a:p>
          <a:p>
            <a:pPr lvl="2"/>
            <a:r>
              <a:rPr lang="en-US" dirty="0"/>
              <a:t>Transience</a:t>
            </a:r>
          </a:p>
          <a:p>
            <a:pPr lvl="2"/>
            <a:r>
              <a:rPr lang="en-US" dirty="0"/>
              <a:t>Confidence intervals</a:t>
            </a:r>
          </a:p>
          <a:p>
            <a:pPr lvl="2"/>
            <a:r>
              <a:rPr lang="en-US" dirty="0"/>
              <a:t>Sampling methods</a:t>
            </a:r>
            <a:r>
              <a:rPr lang="x-none"/>
              <a:t> (Rejection sampling, CDF inversion)</a:t>
            </a:r>
            <a:endParaRPr lang="en-US" dirty="0"/>
          </a:p>
          <a:p>
            <a:pPr lvl="1" eaLnBrk="1" hangingPunct="1"/>
            <a:endParaRPr lang="en-US" dirty="0"/>
          </a:p>
          <a:p>
            <a:pPr lvl="1"/>
            <a:endParaRPr lang="x-none" dirty="0"/>
          </a:p>
          <a:p>
            <a:pPr lvl="1"/>
            <a:r>
              <a:rPr lang="en-US" dirty="0"/>
              <a:t>Monte Carlo simulation is an efficient way to compute by simulation quantities that can be expressed as integrals</a:t>
            </a:r>
          </a:p>
        </p:txBody>
      </p:sp>
      <p:sp>
        <p:nvSpPr>
          <p:cNvPr id="65540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fld id="{64100990-6786-42F8-9B4B-959F4EAC9C17}" type="slidenum">
              <a:rPr lang="en-US" smtClean="0"/>
              <a:pPr/>
              <a:t>77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860080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754" y="116541"/>
            <a:ext cx="8461981" cy="481016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696479" y="2906345"/>
            <a:ext cx="3347723" cy="1015663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lvl="1" eaLnBrk="1" hangingPunct="1"/>
            <a:r>
              <a:rPr lang="en-US" sz="2000" dirty="0">
                <a:latin typeface="+mn-lt"/>
              </a:rPr>
              <a:t>There is no stationary regime</a:t>
            </a:r>
            <a:br>
              <a:rPr lang="en-US" sz="2000" dirty="0">
                <a:latin typeface="+mn-lt"/>
              </a:rPr>
            </a:br>
            <a:r>
              <a:rPr lang="en-US" sz="2000" dirty="0">
                <a:latin typeface="+mn-lt"/>
              </a:rPr>
              <a:t>“walk to infinity”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151708" y="3068950"/>
            <a:ext cx="6035512" cy="3488967"/>
            <a:chOff x="107380" y="3068950"/>
            <a:chExt cx="5688789" cy="3488967"/>
          </a:xfrm>
        </p:grpSpPr>
        <p:sp>
          <p:nvSpPr>
            <p:cNvPr id="7" name="TextBox 6"/>
            <p:cNvSpPr txBox="1"/>
            <p:nvPr/>
          </p:nvSpPr>
          <p:spPr>
            <a:xfrm>
              <a:off x="107380" y="4926701"/>
              <a:ext cx="5688789" cy="1631216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+mn-lt"/>
                </a:rPr>
                <a:t>Transient phase due to atypical initial conditions</a:t>
              </a:r>
              <a:br>
                <a:rPr lang="en-US" sz="2000" dirty="0">
                  <a:latin typeface="+mn-lt"/>
                </a:rPr>
              </a:br>
              <a:r>
                <a:rPr lang="en-US" sz="2000" dirty="0">
                  <a:latin typeface="+mn-lt"/>
                </a:rPr>
                <a:t> followed by “typical” (=stationary) phase </a:t>
              </a:r>
              <a:br>
                <a:rPr lang="en-US" sz="2000" dirty="0">
                  <a:latin typeface="+mn-lt"/>
                </a:rPr>
              </a:br>
              <a:r>
                <a:rPr lang="en-US" sz="2000" dirty="0">
                  <a:latin typeface="+mn-lt"/>
                </a:rPr>
                <a:t>You want to measure things only in the stationary phase </a:t>
              </a:r>
              <a:br>
                <a:rPr lang="en-US" sz="2000" dirty="0">
                  <a:latin typeface="+mn-lt"/>
                </a:rPr>
              </a:br>
              <a:r>
                <a:rPr lang="en-US" sz="2000" dirty="0">
                  <a:latin typeface="+mn-lt"/>
                </a:rPr>
                <a:t>Otherwise: non reproducible results, non typical</a:t>
              </a:r>
            </a:p>
          </p:txBody>
        </p:sp>
        <p:cxnSp>
          <p:nvCxnSpPr>
            <p:cNvPr id="10" name="Straight Connector 9"/>
            <p:cNvCxnSpPr/>
            <p:nvPr/>
          </p:nvCxnSpPr>
          <p:spPr bwMode="auto">
            <a:xfrm flipH="1" flipV="1">
              <a:off x="2555720" y="3068950"/>
              <a:ext cx="396054" cy="1831510"/>
            </a:xfrm>
            <a:prstGeom prst="line">
              <a:avLst/>
            </a:prstGeom>
            <a:solidFill>
              <a:schemeClr val="accent1"/>
            </a:solidFill>
            <a:ln w="76200" cap="flat" cmpd="sng" algn="ctr">
              <a:solidFill>
                <a:srgbClr val="FFFF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C3A5A597-CA98-43DC-8E18-EB322DDCE446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465618" y="4466701"/>
            <a:ext cx="118749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+mn-lt"/>
              </a:rPr>
              <a:t>10 /s</a:t>
            </a:r>
          </a:p>
        </p:txBody>
      </p:sp>
    </p:spTree>
    <p:extLst>
      <p:ext uri="{BB962C8B-B14F-4D97-AF65-F5344CB8AC3E}">
        <p14:creationId xmlns:p14="http://schemas.microsoft.com/office/powerpoint/2010/main" val="1059448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Definition of Stationarity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219" name="Rectangle 3"/>
              <p:cNvSpPr>
                <a:spLocks noGrp="1" noChangeArrowheads="1"/>
              </p:cNvSpPr>
              <p:nvPr>
                <p:ph idx="1"/>
              </p:nvPr>
            </p:nvSpPr>
            <p:spPr/>
            <p:txBody>
              <a:bodyPr/>
              <a:lstStyle/>
              <a:p>
                <a:pPr eaLnBrk="1" hangingPunct="1"/>
                <a:r>
                  <a:rPr lang="en-US" dirty="0"/>
                  <a:t>A property of a stochastic model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i="1" baseline="-25000" dirty="0" err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i="1" baseline="-25000" dirty="0" err="1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 be a stochastic model that represents the state of the simulator at time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. It is </a:t>
                </a:r>
                <a:r>
                  <a:rPr lang="en-US" dirty="0">
                    <a:solidFill>
                      <a:srgbClr val="FF0000"/>
                    </a:solidFill>
                  </a:rPr>
                  <a:t>stationary</a:t>
                </a:r>
                <a:r>
                  <a:rPr lang="en-US" dirty="0"/>
                  <a:t> </a:t>
                </a:r>
                <a:r>
                  <a:rPr lang="en-US" dirty="0" err="1"/>
                  <a:t>iff</a:t>
                </a:r>
                <a:r>
                  <a:rPr lang="en-US" dirty="0"/>
                  <a:t> </a:t>
                </a:r>
                <a:br>
                  <a:rPr lang="en-US" dirty="0"/>
                </a:br>
                <a:br>
                  <a:rPr lang="en-US" dirty="0"/>
                </a:br>
                <a:r>
                  <a:rPr lang="en-US" dirty="0"/>
                  <a:t>for any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CA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CA" b="0" i="1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CA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𝑡𝑛</m:t>
                        </m:r>
                      </m:sub>
                    </m:sSub>
                    <m:r>
                      <a:rPr lang="en-CA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has same distribution as</a:t>
                </a:r>
              </a:p>
              <a:p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CA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2+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CA" b="0" i="1" smtClean="0">
                        <a:latin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𝑡𝑛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CA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eaLnBrk="1" hangingPunct="1"/>
                <a:endParaRPr lang="en-US" dirty="0"/>
              </a:p>
              <a:p>
                <a:pPr eaLnBrk="1" hangingPunct="1"/>
                <a:r>
                  <a:rPr lang="en-US" dirty="0"/>
                  <a:t>i.e. simulation does not get “</a:t>
                </a:r>
                <a:r>
                  <a:rPr lang="en-US" dirty="0">
                    <a:solidFill>
                      <a:srgbClr val="FF0000"/>
                    </a:solidFill>
                  </a:rPr>
                  <a:t>old</a:t>
                </a:r>
                <a:r>
                  <a:rPr lang="en-US" dirty="0"/>
                  <a:t>” </a:t>
                </a:r>
              </a:p>
            </p:txBody>
          </p:sp>
        </mc:Choice>
        <mc:Fallback xmlns="">
          <p:sp>
            <p:nvSpPr>
              <p:cNvPr id="921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969" t="-857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C3A5A597-CA98-43DC-8E18-EB322DDCE446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4172806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OWBARVISIBLE" val="True"/>
  <p:tag name="CSVFORMAT" val="0"/>
  <p:tag name="COUNTDOWNSTYLE" val="-1"/>
  <p:tag name="COUNTDOWNSECONDS" val="10"/>
  <p:tag name="BACKUPSESSIONS" val="True"/>
  <p:tag name="REVIEWONLY" val="False"/>
  <p:tag name="RACEENDPOINTS" val="100"/>
  <p:tag name="PARTICIPANTSINLEADERBOARD" val="5"/>
  <p:tag name="BUBBLESIZEVISIBLE" val="True"/>
  <p:tag name="CUSTOMGRIDBACKCOLOR" val="-722948"/>
  <p:tag name="CUSTOMCELLBACKCOLOR3" val="-268652"/>
  <p:tag name="DISPLAYDEVICENUMBER" val="True"/>
  <p:tag name="AUTOSIZEGRID" val="True"/>
  <p:tag name="POLLINGCYCLE" val="2"/>
  <p:tag name="INCLUDENONRESPONDERS" val="False"/>
  <p:tag name="CORRECTPOINTVALUE" val="1"/>
  <p:tag name="ZEROBASED" val="False"/>
  <p:tag name="FIBDISPLAYRESULTS" val="True"/>
  <p:tag name="PRRESPONSE1" val="10"/>
  <p:tag name="PRRESPONSE5" val="6"/>
  <p:tag name="PRRESPONSE9" val="2"/>
  <p:tag name="USESECONDARYMONITOR" val="True"/>
  <p:tag name="ANSWERNOWTEXT" val="Answer Now"/>
  <p:tag name="INPUTSOURCE" val="1"/>
  <p:tag name="CHARTVALUEFORMAT" val="0%"/>
  <p:tag name="STDCHART" val="1"/>
  <p:tag name="TEAMSINLEADERBOARD" val="5"/>
  <p:tag name="BUBBLEGROUPING" val="3"/>
  <p:tag name="CUSTOMCELLBACKCOLOR2" val="-13395457"/>
  <p:tag name="DISPLAYDEVICEID" val="True"/>
  <p:tag name="GRIDPOSITION" val="1"/>
  <p:tag name="RESETCHARTS" val="True"/>
  <p:tag name="INCORRECTPOINTVALUE" val="0"/>
  <p:tag name="CHARTSCALE" val="True"/>
  <p:tag name="FIBDISPLAYKEYWORDS" val="True"/>
  <p:tag name="PRRESPONSE6" val="5"/>
  <p:tag name="SHOWFLASHWARNING" val="True"/>
  <p:tag name="EXPANDSHOWBAR" val="True"/>
  <p:tag name="RESPCOUNTERSTYLE" val="-1"/>
  <p:tag name="ALLOWDUPLICATES" val="False"/>
  <p:tag name="AUTOUPDATEALIASES" val="True"/>
  <p:tag name="MAXRESPONDERS" val="5"/>
  <p:tag name="CUSTOMCELLFORECOLOR" val="-16777216"/>
  <p:tag name="DISPLAYNAME" val="True"/>
  <p:tag name="GRIDFONTSIZE" val="12"/>
  <p:tag name="INCLUDEPPT" val="True"/>
  <p:tag name="AUTOADJUSTPARTRANGE" val="True"/>
  <p:tag name="PRRESPONSE2" val="9"/>
  <p:tag name="PRRESPONSE8" val="3"/>
  <p:tag name="POWERPOINTVERSION" val="14.0"/>
  <p:tag name="RESPCOUNTERFORMAT" val="0"/>
  <p:tag name="AUTOADVANCE" val="False"/>
  <p:tag name="SKIPREMAININGRACESLIDES" val="True"/>
  <p:tag name="CUSTOMCELLBACKCOLOR1" val="-657956"/>
  <p:tag name="GRIDROTATIONINTERVAL" val="2"/>
  <p:tag name="MULTIRESPDIVISOR" val="1"/>
  <p:tag name="ADVANCEDSETTINGSVIEW" val="False"/>
  <p:tag name="PRRESPONSE4" val="7"/>
  <p:tag name="RESPTABLESTYLE" val="-1"/>
  <p:tag name="RACERSMAXDISPLAYED" val="5"/>
  <p:tag name="DEFAULTNUMTEAMS" val="5"/>
  <p:tag name="GRIDSIZE" val="{Width=800, Height=600}"/>
  <p:tag name="REALTIMEBACKUP" val="False"/>
  <p:tag name="PRRESPONSE3" val="8"/>
  <p:tag name="SAVECSVWITHSESSION" val="True"/>
  <p:tag name="BACKUPMAINTENANCE" val="7"/>
  <p:tag name="BUBBLEVALUEFORMAT" val="0.0"/>
  <p:tag name="CHARTCOLORS" val="0"/>
  <p:tag name="FIBNUMRESULTS" val="5"/>
  <p:tag name="ALWAYSOPENPOLL" val="False"/>
  <p:tag name="ROTATIONINTERVAL" val="2"/>
  <p:tag name="USESCHEMECOLORS" val="True"/>
  <p:tag name="REALTIMEBACKUPPATH" val="(None)"/>
  <p:tag name="BULLETTYPE" val="3"/>
  <p:tag name="BUBBLENAMEVISIBLE" val="True"/>
  <p:tag name="ALLOWUSERFEEDBACK" val="True"/>
  <p:tag name="ANSWERNOWSTYLE" val="-1"/>
  <p:tag name="GRIDOPACITY" val="90"/>
  <p:tag name="PRRESPONSE10" val="1"/>
  <p:tag name="CHARTLABELS" val="1"/>
  <p:tag name="RACEANIMATIONSPEED" val="3"/>
  <p:tag name="NUMRESPONSES" val="1"/>
  <p:tag name="CUSTOMCELLBACKCOLOR4" val="-8355712"/>
  <p:tag name="PRRESPONSE7" val="4"/>
  <p:tag name="FIBINCLUDEOTHER" val="True"/>
  <p:tag name="DELIMITERS" val="3.1"/>
  <p:tag name="TASKPANEKEY" val="76910c7b-ac61-4687-8d99-4e479acb8bde"/>
  <p:tag name="WASPOLLED" val="9AA84B54F71D4918A50D2A2B485005BA"/>
  <p:tag name="TPVERSION" val="5"/>
  <p:tag name="TPFULLVERSION" val="5.3.1.3337"/>
  <p:tag name="PPTVERSION" val="15"/>
  <p:tag name="TPOS" val="2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MultiChoiceSlide"/>
  <p:tag name="RESULTS" val="The state of a simulation at time $$=$$,$$,$$,… is drawn at random from a distribution F(). Is this a stationary simulation ?[;crlf;]27[;]30[;]27[;]False[;]0[;][;crlf;]1,66666666666667[;]1[;]0,86066296582387[;]0,740740740740741[;crlf;]15[;]0[;]Yes1[;]Yes[;][;crlf;]7[;]0[;]It depends on the distribution $$  2[;]It depends on the distribution $$  [;][;crlf;]4[;]0[;]It depends if the simulation terminates or not3[;]It depends if the simulation terminates or not[;][;crlf;]1[;]0[;]No4[;]No[;][;crlf;]0[;]0[;]I don’t know5[;]I don’t know[;]"/>
  <p:tag name="HASRESULTS" val="True"/>
  <p:tag name="LIVECHARTING" val="False"/>
  <p:tag name="TPQUESTIONXML" val="﻿&lt;?xml version=&quot;1.0&quot; encoding=&quot;utf-8&quot;?&gt;&#10;&lt;questionlist&gt;&#10;    &lt;properties&gt;&#10;        &lt;guid&gt;7728FA1C7D5C4D7CB242581A30AF54F0&lt;/guid&gt;&#10;        &lt;description /&gt;&#10;        &lt;date&gt;2/11/2015 2:29:58 PM&lt;/date&gt;&#10;    &lt;/properties&gt;&#10;    &lt;questionlisttemplate&gt;&#10;        &lt;correctvalue&gt;1&lt;/correctvalue&gt;&#10;        &lt;incorrectvalue&gt;0&lt;/incorrectvalue&gt;&#10;        &lt;questiontype&gt;1&lt;/questiontype&gt;&#10;        &lt;numberofchoices&gt;4&lt;/numberofchoices&gt;&#10;        &lt;bulletstyle&gt;2&lt;/bulletstyle&gt;&#10;        &lt;questionfont&gt;Verdana&lt;/questionfont&gt;&#10;        &lt;questionfontsize&gt;12&lt;/questionfontsize&gt;&#10;        &lt;answerfont&gt;Verdana&lt;/answerfont&gt;&#10;        &lt;answerfontsize&gt;12&lt;/answerfontsize&gt;&#10;        &lt;showresults&gt;True&lt;/showresults&gt;&#10;        &lt;countdowntime&gt;30&lt;/countdowntime&gt;&#10;        &lt;responsegrid&gt;0&lt;/responsegrid&gt;&#10;    &lt;/questionlisttemplate&gt;&#10;    &lt;questions&gt;&#10;        &lt;multichoice&gt;&#10;            &lt;guid&gt;435CBDB0B4254BAD9C7E37E2B9D6A167&lt;/guid&gt;&#10;            &lt;repollguid&gt;B1E2D95D0A474C3EBEF1FCC2A3F9872D&lt;/repollguid&gt;&#10;            &lt;sourceid&gt;328AFC6BA78E4310A8D6EDE53A1A6B3D&lt;/sourceid&gt;&#10;            &lt;questiontext&gt;The state of a simulation at time $$=$$,$$,$$,… is drawn at random from a distribution F(). Is this a stationary simulation ?&lt;/questiontext&gt;&#10;            &lt;showresults&gt;True&lt;/showresults&gt;&#10;            &lt;responsegrid&gt;0&lt;/responsegrid&gt;&#10;            &lt;countdowntimer&gt;False&lt;/countdowntimer&gt;&#10;            &lt;countdowntime&gt;30&lt;/countdowntime&gt;&#10;            &lt;correctvalue&gt;1&lt;/correctvalue&gt;&#10;            &lt;incorrectvalue&gt;0&lt;/incorrectvalue&gt;&#10;            &lt;responselimit&gt;1&lt;/responselimit&gt;&#10;            &lt;bulletstyle&gt;2&lt;/bulletstyle&gt;&#10;            &lt;correctanswerindicator&gt;True&lt;/correctanswerindicator&gt;&#10;            &lt;answers&gt;&#10;                &lt;answer&gt;&#10;                    &lt;guid&gt;3E8F96B0F946403391CB0110578AFFCF&lt;/guid&gt;&#10;                    &lt;answertext&gt;Yes&lt;/answertext&gt;&#10;                    &lt;valuetype&gt;0&lt;/valuetype&gt;&#10;                &lt;/answer&gt;&#10;                &lt;answer&gt;&#10;                    &lt;guid&gt;85630F3E1515477BB21DAA7DCCF19B64&lt;/guid&gt;&#10;                    &lt;answertext&gt;It depends on the distribution $$  &lt;/answertext&gt;&#10;                    &lt;valuetype&gt;0&lt;/valuetype&gt;&#10;                &lt;/answer&gt;&#10;                &lt;answer&gt;&#10;                    &lt;guid&gt;C400B5EE640241A7B51D80F4ADDAEA72&lt;/guid&gt;&#10;                    &lt;answertext&gt;It depends if the simulation terminates or not&lt;/answertext&gt;&#10;                    &lt;valuetype&gt;0&lt;/valuetype&gt;&#10;                &lt;/answer&gt;&#10;                &lt;answer&gt;&#10;                    &lt;guid&gt;CD4449CBBEA84B5F8F94AEC595237E9A&lt;/guid&gt;&#10;                    &lt;answertext&gt;No&lt;/answertext&gt;&#10;                    &lt;valuetype&gt;0&lt;/valuetype&gt;&#10;                &lt;/answer&gt;&#10;                &lt;answer&gt;&#10;                    &lt;guid&gt;7D1B7339C86148CEABF95B539AC45A4F&lt;/guid&gt;&#10;                    &lt;answertext&gt;I don’t know&lt;/answertext&gt;&#10;                    &lt;valuetype&gt;0&lt;/valuetype&gt;&#10;                &lt;/answer&gt;&#10;            &lt;/answers&gt;&#10;        &lt;/multichoice&gt;&#10;    &lt;/questions&gt;&#10;&lt;/questionlist&gt;"/>
  <p:tag name="AUTOOPENPOLL" val="True"/>
  <p:tag name="AUTOFORMATCHART" val="Tru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ZEROBASED" val="Fals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PREFERENCE" val="Fals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PREFERENCE" val="Fals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MultiChoiceSlide"/>
  <p:tag name="RESULTS" val="When computing these confidence intervals we need to make sure that…[;crlf;]25[;]31[;]25[;]False[;]0[;][;crlf;]1,64[;]1[;]0,842852300228219[;]0,7104[;crlf;]15[;]0[;]… the simulation runs are independent1[;]… the simulation runs are independent[;][;crlf;]4[;]0[;]… the output is normally distributed2[;]… the output is normally distributed[;][;crlf;]6[;]0[;]Both3[;]Both[;][;crlf;]0[;]0[;]None4[;]None[;][;crlf;]0[;]0[;]I don’t know5[;]I don’t know[;]"/>
  <p:tag name="HASRESULTS" val="True"/>
  <p:tag name="LIVECHARTING" val="False"/>
  <p:tag name="TPQUESTIONXML" val="﻿&lt;?xml version=&quot;1.0&quot; encoding=&quot;utf-8&quot;?&gt;&#10;&lt;questionlist&gt;&#10;    &lt;properties&gt;&#10;        &lt;guid&gt;97EB9B3AB4564FB186F20F186D1111F3&lt;/guid&gt;&#10;        &lt;description /&gt;&#10;        &lt;date&gt;2/11/2015 2:30:18 PM&lt;/date&gt;&#10;    &lt;/properties&gt;&#10;    &lt;questionlisttemplate&gt;&#10;        &lt;correctvalue&gt;1&lt;/correctvalue&gt;&#10;        &lt;incorrectvalue&gt;0&lt;/incorrectvalue&gt;&#10;        &lt;questiontype&gt;1&lt;/questiontype&gt;&#10;        &lt;numberofchoices&gt;4&lt;/numberofchoices&gt;&#10;        &lt;bulletstyle&gt;2&lt;/bulletstyle&gt;&#10;        &lt;questionfont&gt;Verdana&lt;/questionfont&gt;&#10;        &lt;questionfontsize&gt;12&lt;/questionfontsize&gt;&#10;        &lt;answerfont&gt;Verdana&lt;/answerfont&gt;&#10;        &lt;answerfontsize&gt;12&lt;/answerfontsize&gt;&#10;        &lt;showresults&gt;True&lt;/showresults&gt;&#10;        &lt;countdowntime&gt;30&lt;/countdowntime&gt;&#10;        &lt;responsegrid&gt;0&lt;/responsegrid&gt;&#10;    &lt;/questionlisttemplate&gt;&#10;    &lt;questions&gt;&#10;        &lt;multichoice&gt;&#10;            &lt;guid&gt;B5C25D34A51145828FF805BC6280A8A0&lt;/guid&gt;&#10;            &lt;repollguid&gt;783CBD8D01F440CCB8E5FACAA8CABD2F&lt;/repollguid&gt;&#10;            &lt;sourceid&gt;78FAB6CFD44E468EAEF776063C4B14E8&lt;/sourceid&gt;&#10;            &lt;questiontext&gt;When computing these confidence intervals we need to make sure that…&lt;/questiontext&gt;&#10;            &lt;showresults&gt;True&lt;/showresults&gt;&#10;            &lt;responsegrid&gt;0&lt;/responsegrid&gt;&#10;            &lt;countdowntimer&gt;False&lt;/countdowntimer&gt;&#10;            &lt;countdowntime&gt;30&lt;/countdowntime&gt;&#10;            &lt;correctvalue&gt;1&lt;/correctvalue&gt;&#10;            &lt;incorrectvalue&gt;0&lt;/incorrectvalue&gt;&#10;            &lt;responselimit&gt;1&lt;/responselimit&gt;&#10;            &lt;bulletstyle&gt;2&lt;/bulletstyle&gt;&#10;            &lt;correctanswerindicator&gt;True&lt;/correctanswerindicator&gt;&#10;            &lt;answers&gt;&#10;                &lt;answer&gt;&#10;                    &lt;guid&gt;E65DAD7A79B5449F9B6841F1B7B729B4&lt;/guid&gt;&#10;                    &lt;answertext&gt;… the simulation runs are independent &lt;/answertext&gt;&#10;                    &lt;valuetype&gt;0&lt;/valuetype&gt;&#10;                &lt;/answer&gt;&#10;                &lt;answer&gt;&#10;                    &lt;guid&gt;149D777F700E41A2BCC9D49F8EE8ABD7&lt;/guid&gt;&#10;                    &lt;answertext&gt;… the output is normally distributed &lt;/answertext&gt;&#10;                    &lt;valuetype&gt;0&lt;/valuetype&gt;&#10;                &lt;/answer&gt;&#10;                &lt;answer&gt;&#10;                    &lt;guid&gt;66AB15568EE247A1829F1B20B9FE8B48&lt;/guid&gt;&#10;                    &lt;answertext&gt;Both &lt;/answertext&gt;&#10;                    &lt;valuetype&gt;0&lt;/valuetype&gt;&#10;                &lt;/answer&gt;&#10;                &lt;answer&gt;&#10;                    &lt;guid&gt;4BC47DD568AA477D82624CA7CB7C6A73&lt;/guid&gt;&#10;                    &lt;answertext&gt;None &lt;/answertext&gt;&#10;                    &lt;valuetype&gt;0&lt;/valuetype&gt;&#10;                &lt;/answer&gt;&#10;                &lt;answer&gt;&#10;                    &lt;guid&gt;05571B154F9845E38D8F37FCFEBD131A&lt;/guid&gt;&#10;                    &lt;answertext&gt;I don’t know&lt;/answertext&gt;&#10;                    &lt;valuetype&gt;0&lt;/valuetype&gt;&#10;                &lt;/answer&gt;&#10;            &lt;/answers&gt;&#10;        &lt;/multichoice&gt;&#10;    &lt;/questions&gt;&#10;&lt;/questionlist&gt;"/>
  <p:tag name="AUTOOPENPOLL" val="True"/>
  <p:tag name="AUTOFORMATCHART" val="Tru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ZEROBASED" val="Fals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PREFERENCE" val="Fals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PREFERENCE" val="Fals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PREFERENCE" val="Fals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PREFERENCE" val="Fals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PREFERENCE" val="Fals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PREFERENCE" val="Fals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PREFERENCE" val="Fals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PREFERENCE" val="Fals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PREFERENCE" val="Fals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PREFERENCE" val="Fals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PREFERENCE" val="Fals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PREFERENCE" val="Fals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PREFERENCE" val="Fals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PREFERENCE" val="Fals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MultiChoiceSlide"/>
  <p:tag name="RESULTS" val="What does this function compute ?myfun $$ = if rand()&lt;$$ 0 else 1[;crlf;]24[;]31[;]24[;]False[;]0[;][;crlf;]2,04166666666667[;]2[;]0,538451999305004[;]0,289930555555556[;crlf;]3[;]0[;]The flip of a coin where 1 is obtained with proba $$ and 0 with proba 1−$$1[;]The flip of a coin where 1 is obtained with proba $$ and 0 with proba 1−$$[;][;crlf;]17[;]0[;]The flip of a coin where 1 is obtained with proba 1−$$ and 0 with proba $$2[;]The flip of a coin where 1 is obtained with proba 1−$$ and 0 with proba $$[;][;crlf;]4[;]0[;]A sample of a geometric random variable with mean  1 $$ 3[;]A sample of a geometric random variable with mean  1 $$ [;][;crlf;]0[;]0[;]A sample of a geometric random variable with mean  1 1−$$ 4[;]A sample of a geometric random variable with mean  1 1−$$ [;][;crlf;]0[;]0[;]I don’t know5[;]I don’t know[;]"/>
  <p:tag name="HASRESULTS" val="True"/>
  <p:tag name="LIVECHARTING" val="False"/>
  <p:tag name="TPQUESTIONXML" val="﻿&lt;?xml version=&quot;1.0&quot; encoding=&quot;utf-8&quot;?&gt;&#10;&lt;questionlist&gt;&#10;    &lt;properties&gt;&#10;        &lt;guid&gt;B3FAF5FBCF7646F7B73AD0BE5217A8D2&lt;/guid&gt;&#10;        &lt;description /&gt;&#10;        &lt;date&gt;2/11/2015 3:22:02 PM&lt;/date&gt;&#10;    &lt;/properties&gt;&#10;    &lt;questionlisttemplate&gt;&#10;        &lt;correctvalue&gt;1&lt;/correctvalue&gt;&#10;        &lt;incorrectvalue&gt;0&lt;/incorrectvalue&gt;&#10;        &lt;questiontype&gt;1&lt;/questiontype&gt;&#10;        &lt;numberofchoices&gt;4&lt;/numberofchoices&gt;&#10;        &lt;bulletstyle&gt;2&lt;/bulletstyle&gt;&#10;        &lt;questionfont&gt;Verdana&lt;/questionfont&gt;&#10;        &lt;questionfontsize&gt;12&lt;/questionfontsize&gt;&#10;        &lt;answerfont&gt;Verdana&lt;/answerfont&gt;&#10;        &lt;answerfontsize&gt;12&lt;/answerfontsize&gt;&#10;        &lt;showresults&gt;True&lt;/showresults&gt;&#10;        &lt;countdowntime&gt;30&lt;/countdowntime&gt;&#10;        &lt;responsegrid&gt;0&lt;/responsegrid&gt;&#10;    &lt;/questionlisttemplate&gt;&#10;    &lt;questions&gt;&#10;        &lt;multichoice&gt;&#10;            &lt;guid&gt;2C812E9C955C4990927C2A7424769767&lt;/guid&gt;&#10;            &lt;repollguid&gt;DB019CFB66774D308A0FDCDE7E7CE71A&lt;/repollguid&gt;&#10;            &lt;sourceid&gt;5F8897D0F2E4492E9EEDDA6D9DA749D8&lt;/sourceid&gt;&#10;            &lt;questiontext&gt;What does this function compute ?myfun $$ = if rand()&amp;lt;$$ 0 else 1&lt;/questiontext&gt;&#10;            &lt;showresults&gt;True&lt;/showresults&gt;&#10;            &lt;responsegrid&gt;0&lt;/responsegrid&gt;&#10;            &lt;countdowntimer&gt;False&lt;/countdowntimer&gt;&#10;            &lt;countdowntime&gt;30&lt;/countdowntime&gt;&#10;            &lt;correctvalue&gt;1&lt;/correctvalue&gt;&#10;            &lt;incorrectvalue&gt;0&lt;/incorrectvalue&gt;&#10;            &lt;responselimit&gt;1&lt;/responselimit&gt;&#10;            &lt;bulletstyle&gt;2&lt;/bulletstyle&gt;&#10;            &lt;correctanswerindicator&gt;True&lt;/correctanswerindicator&gt;&#10;            &lt;answers&gt;&#10;                &lt;answer&gt;&#10;                    &lt;guid&gt;A20E133944D74EA6909BBB2504856F6C&lt;/guid&gt;&#10;                    &lt;answertext&gt;The flip of a coin where 1 is obtained with proba $$ and 0 with proba 1−$$&lt;/answertext&gt;&#10;                    &lt;valuetype&gt;0&lt;/valuetype&gt;&#10;                &lt;/answer&gt;&#10;                &lt;answer&gt;&#10;                    &lt;guid&gt;E85850D75DCA4435AFB0C63FF3A49358&lt;/guid&gt;&#10;                    &lt;answertext&gt;The flip of a coin where 1 is obtained with proba 1−$$ and 0 with proba $$&lt;/answertext&gt;&#10;                    &lt;valuetype&gt;0&lt;/valuetype&gt;&#10;                &lt;/answer&gt;&#10;                &lt;answer&gt;&#10;                    &lt;guid&gt;2280A65BB57D4B82A884B398E05ADFE1&lt;/guid&gt;&#10;                    &lt;answertext&gt;A sample of a geometric random variable with mean  1 $$ &lt;/answertext&gt;&#10;                    &lt;valuetype&gt;0&lt;/valuetype&gt;&#10;                &lt;/answer&gt;&#10;                &lt;answer&gt;&#10;                    &lt;guid&gt;366E018137B14AF6BDA86EF1C4117A3B&lt;/guid&gt;&#10;                    &lt;answertext&gt;A sample of a geometric random variable with mean  1 1−$$ &lt;/answertext&gt;&#10;                    &lt;valuetype&gt;0&lt;/valuetype&gt;&#10;                &lt;/answer&gt;&#10;                &lt;answer&gt;&#10;                    &lt;guid&gt;AF68B4FC68394B9BAAAB9B423D5CEA4A&lt;/guid&gt;&#10;                    &lt;answertext&gt;I don’t know&lt;/answertext&gt;&#10;                    &lt;valuetype&gt;0&lt;/valuetype&gt;&#10;                &lt;/answer&gt;&#10;            &lt;/answers&gt;&#10;        &lt;/multichoice&gt;&#10;    &lt;/questions&gt;&#10;&lt;/questionlist&gt;"/>
  <p:tag name="AUTOOPENPOLL" val="True"/>
  <p:tag name="AUTOFORMATCHART" val="Tru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PREFERENCE" val="Fals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ZEROBASED" val="False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MultiChoiceSlide"/>
  <p:tag name="RESULTS" val="Which one is a uniform random point ?[;crlf;]25[;]31[;]25[;]False[;]0[;][;crlf;]2,08[;]2[;]0,68818602136341[;]0,4736[;crlf;]4[;]0[;]A1[;]A[;][;crlf;]16[;]0[;]B2[;]B[;][;crlf;]4[;]0[;]Both3[;]Both[;][;crlf;]1[;]0[;]None4[;]None[;][;crlf;]0[;]0[;]I don’t know5[;]I don’t know[;]"/>
  <p:tag name="HASRESULTS" val="True"/>
  <p:tag name="LIVECHARTING" val="False"/>
  <p:tag name="TPQUESTIONXML" val="﻿&lt;?xml version=&quot;1.0&quot; encoding=&quot;utf-8&quot;?&gt;&#10;&lt;questionlist&gt;&#10;    &lt;properties&gt;&#10;        &lt;guid&gt;C013938F67D546BDAF067BF08D172DD2&lt;/guid&gt;&#10;        &lt;description /&gt;&#10;        &lt;date&gt;2/11/2015 4:49:08 PM&lt;/date&gt;&#10;    &lt;/properties&gt;&#10;    &lt;questionlisttemplate&gt;&#10;        &lt;correctvalue&gt;1&lt;/correctvalue&gt;&#10;        &lt;incorrectvalue&gt;0&lt;/incorrectvalue&gt;&#10;        &lt;questiontype&gt;1&lt;/questiontype&gt;&#10;        &lt;numberofchoices&gt;4&lt;/numberofchoices&gt;&#10;        &lt;bulletstyle&gt;2&lt;/bulletstyle&gt;&#10;        &lt;questionfont&gt;Verdana&lt;/questionfont&gt;&#10;        &lt;questionfontsize&gt;12&lt;/questionfontsize&gt;&#10;        &lt;answerfont&gt;Verdana&lt;/answerfont&gt;&#10;        &lt;answerfontsize&gt;12&lt;/answerfontsize&gt;&#10;        &lt;showresults&gt;True&lt;/showresults&gt;&#10;        &lt;countdowntime&gt;30&lt;/countdowntime&gt;&#10;        &lt;responsegrid&gt;0&lt;/responsegrid&gt;&#10;    &lt;/questionlisttemplate&gt;&#10;    &lt;questions&gt;&#10;        &lt;multichoice&gt;&#10;            &lt;guid&gt;A1710EBEBAA84BFBB04FC1300A5D32E5&lt;/guid&gt;&#10;            &lt;repollguid&gt;031F2C142B464E13BC46CEBBDB6BA151&lt;/repollguid&gt;&#10;            &lt;sourceid&gt;46373E87C23D47EF88FA87A467C3B88A&lt;/sourceid&gt;&#10;            &lt;questiontext&gt;Which one is a uniform random point ?&lt;/questiontext&gt;&#10;            &lt;showresults&gt;True&lt;/showresults&gt;&#10;            &lt;responsegrid&gt;0&lt;/responsegrid&gt;&#10;            &lt;countdowntimer&gt;False&lt;/countdowntimer&gt;&#10;            &lt;countdowntime&gt;30&lt;/countdowntime&gt;&#10;            &lt;correctvalue&gt;1&lt;/correctvalue&gt;&#10;            &lt;incorrectvalue&gt;0&lt;/incorrectvalue&gt;&#10;            &lt;responselimit&gt;1&lt;/responselimit&gt;&#10;            &lt;bulletstyle&gt;2&lt;/bulletstyle&gt;&#10;            &lt;correctanswerindicator&gt;True&lt;/correctanswerindicator&gt;&#10;            &lt;answers&gt;&#10;                &lt;answer&gt;&#10;                    &lt;guid&gt;446206079265439C95C4285EBEAFC6A6&lt;/guid&gt;&#10;                    &lt;answertext&gt;A &lt;/answertext&gt;&#10;                    &lt;valuetype&gt;0&lt;/valuetype&gt;&#10;                &lt;/answer&gt;&#10;                &lt;answer&gt;&#10;                    &lt;guid&gt;52C534A61CEB4BD995D76068816C94FA&lt;/guid&gt;&#10;                    &lt;answertext&gt;B &lt;/answertext&gt;&#10;                    &lt;valuetype&gt;0&lt;/valuetype&gt;&#10;                &lt;/answer&gt;&#10;                &lt;answer&gt;&#10;                    &lt;guid&gt;87B9C6861A0D48DDA44D76A9A4EF203F&lt;/guid&gt;&#10;                    &lt;answertext&gt;Both &lt;/answertext&gt;&#10;                    &lt;valuetype&gt;0&lt;/valuetype&gt;&#10;                &lt;/answer&gt;&#10;                &lt;answer&gt;&#10;                    &lt;guid&gt;EFF3391E8FF2470A9C6053779E9DAFD1&lt;/guid&gt;&#10;                    &lt;answertext&gt;None &lt;/answertext&gt;&#10;                    &lt;valuetype&gt;0&lt;/valuetype&gt;&#10;                &lt;/answer&gt;&#10;                &lt;answer&gt;&#10;                    &lt;guid&gt;EDD3F41F085740E2A244AFA384030903&lt;/guid&gt;&#10;                    &lt;answertext&gt;I don’t know&lt;/answertext&gt;&#10;                    &lt;valuetype&gt;0&lt;/valuetype&gt;&#10;                &lt;/answer&gt;&#10;            &lt;/answers&gt;&#10;        &lt;/multichoice&gt;&#10;    &lt;/questions&gt;&#10;&lt;/questionlist&gt;"/>
  <p:tag name="AUTOOPENPOLL" val="True"/>
  <p:tag name="AUTOFORMATCHART" val="True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ZEROBASED" val="False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MultiChoiceSlide"/>
  <p:tag name="RESULTS" val="We sample a point $$= $$,$$ uniformly in some arbitrary area. Are $$ and $$ independent ?[;crlf;]26[;]32[;]26[;]False[;]0[;][;crlf;]2,15384615384615[;]2[;]0,769230769230769[;]0,591715976331361[;crlf;]6[;]0[;]Yes1[;]Yes[;][;crlf;]10[;]0[;]It depends on the area2[;]It depends on the area[;][;crlf;]10[;]0[;]No3[;]No[;][;crlf;]0[;]0[;]I don’t know4[;]I don’t know[;]"/>
  <p:tag name="HASRESULTS" val="True"/>
  <p:tag name="LIVECHARTING" val="False"/>
  <p:tag name="TPQUESTIONXML" val="﻿&lt;?xml version=&quot;1.0&quot; encoding=&quot;utf-8&quot;?&gt;&#10;&lt;questionlist&gt;&#10;    &lt;properties&gt;&#10;        &lt;guid&gt;C4CDDB3FBC254BE2921FACE1CFD2A3F4&lt;/guid&gt;&#10;        &lt;description /&gt;&#10;        &lt;date&gt;2/11/2015 5:24:01 PM&lt;/date&gt;&#10;    &lt;/properties&gt;&#10;    &lt;questionlisttemplate&gt;&#10;        &lt;correctvalue&gt;1&lt;/correctvalue&gt;&#10;        &lt;incorrectvalue&gt;0&lt;/incorrectvalue&gt;&#10;        &lt;questiontype&gt;1&lt;/questiontype&gt;&#10;        &lt;numberofchoices&gt;4&lt;/numberofchoices&gt;&#10;        &lt;bulletstyle&gt;2&lt;/bulletstyle&gt;&#10;        &lt;questionfont&gt;Verdana&lt;/questionfont&gt;&#10;        &lt;questionfontsize&gt;12&lt;/questionfontsize&gt;&#10;        &lt;answerfont&gt;Verdana&lt;/answerfont&gt;&#10;        &lt;answerfontsize&gt;12&lt;/answerfontsize&gt;&#10;        &lt;showresults&gt;True&lt;/showresults&gt;&#10;        &lt;countdowntime&gt;30&lt;/countdowntime&gt;&#10;        &lt;responsegrid&gt;0&lt;/responsegrid&gt;&#10;    &lt;/questionlisttemplate&gt;&#10;    &lt;questions&gt;&#10;        &lt;multichoice&gt;&#10;            &lt;guid&gt;BC5182B6F0D94EAE9BE79CD041F74963&lt;/guid&gt;&#10;            &lt;repollguid&gt;18205C01E482481291EFCCE31BF068C3&lt;/repollguid&gt;&#10;            &lt;sourceid&gt;7859BCD4BD5248AEA33B385763EDA485&lt;/sourceid&gt;&#10;            &lt;questiontext&gt;We sample a point $$= $$,$$ uniformly in some arbitrary area. Are $$ and $$ independent ?&lt;/questiontext&gt;&#10;            &lt;showresults&gt;True&lt;/showresults&gt;&#10;            &lt;responsegrid&gt;0&lt;/responsegrid&gt;&#10;            &lt;countdowntimer&gt;False&lt;/countdowntimer&gt;&#10;            &lt;countdowntime&gt;30&lt;/countdowntime&gt;&#10;            &lt;correctvalue&gt;1&lt;/correctvalue&gt;&#10;            &lt;incorrectvalue&gt;0&lt;/incorrectvalue&gt;&#10;            &lt;responselimit&gt;1&lt;/responselimit&gt;&#10;            &lt;bulletstyle&gt;2&lt;/bulletstyle&gt;&#10;            &lt;correctanswerindicator&gt;True&lt;/correctanswerindicator&gt;&#10;            &lt;answers&gt;&#10;                &lt;answer&gt;&#10;                    &lt;guid&gt;2FC6642FEEA44639AFEEF64014E83FE5&lt;/guid&gt;&#10;                    &lt;answertext&gt;Yes&lt;/answertext&gt;&#10;                    &lt;valuetype&gt;0&lt;/valuetype&gt;&#10;                &lt;/answer&gt;&#10;                &lt;answer&gt;&#10;                    &lt;guid&gt;1CC264E9D64D40CFA20B5707631CDCD9&lt;/guid&gt;&#10;                    &lt;answertext&gt;It depends on the area&lt;/answertext&gt;&#10;                    &lt;valuetype&gt;0&lt;/valuetype&gt;&#10;                &lt;/answer&gt;&#10;                &lt;answer&gt;&#10;                    &lt;guid&gt;AE2CE8F77E4B454DBC6BEEEA84A3B49F&lt;/guid&gt;&#10;                    &lt;answertext&gt;No&lt;/answertext&gt;&#10;                    &lt;valuetype&gt;0&lt;/valuetype&gt;&#10;                &lt;/answer&gt;&#10;                &lt;answer&gt;&#10;                    &lt;guid&gt;6C6CDA720CD2463C88147CC615227D9D&lt;/guid&gt;&#10;                    &lt;answertext&gt;I don’t know&lt;/answertext&gt;&#10;                    &lt;valuetype&gt;0&lt;/valuetype&gt;&#10;                &lt;/answer&gt;&#10;            &lt;/answers&gt;&#10;        &lt;/multichoice&gt;&#10;    &lt;/questions&gt;&#10;&lt;/questionlist&gt;"/>
  <p:tag name="AUTOOPENPOLL" val="True"/>
  <p:tag name="AUTOFORMATCHART" val="True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ZEROBASED" val="False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MultiChoiceSlide"/>
  <p:tag name="RESULTS" val="What is the PDF of the uniform distribution in $$ ?[;crlf;]25[;]32[;]25[;]False[;]0[;][;crlf;]2,4[;]3[;]1,05830052442584[;]1,12[;crlf;]8[;]0[;] $$ $$,$$  $$,$$ =  1 if ($$,$$)∈$$ 0 otherwise  1[;] $$ $$,$$  $$,$$ =  1 if ($$,$$)∈$$ 0 otherwise  [;][;crlf;]2[;]0[;] $$ $$,$$  $$,$$ =  $$$$  if ($$,$$)∈$$ 0 otherwise  2[;] $$ $$,$$  $$,$$ =  $$$$  if ($$,$$)∈$$ 0 otherwise  [;][;crlf;]12[;]0[;]Something else3[;]Something else[;][;crlf;]3[;]0[;]I don’t know4[;]I don’t know[;]"/>
  <p:tag name="HASRESULTS" val="True"/>
  <p:tag name="LIVECHARTING" val="False"/>
  <p:tag name="TPQUESTIONXML" val="﻿&lt;?xml version=&quot;1.0&quot; encoding=&quot;utf-8&quot;?&gt;&#10;&lt;questionlist&gt;&#10;    &lt;properties&gt;&#10;        &lt;guid&gt;BE146608892B4D34839AD069801BA890&lt;/guid&gt;&#10;        &lt;description /&gt;&#10;        &lt;date&gt;2/11/2015 5:47:15 PM&lt;/date&gt;&#10;    &lt;/properties&gt;&#10;    &lt;questionlisttemplate&gt;&#10;        &lt;correctvalue&gt;1&lt;/correctvalue&gt;&#10;        &lt;incorrectvalue&gt;0&lt;/incorrectvalue&gt;&#10;        &lt;questiontype&gt;1&lt;/questiontype&gt;&#10;        &lt;numberofchoices&gt;4&lt;/numberofchoices&gt;&#10;        &lt;bulletstyle&gt;2&lt;/bulletstyle&gt;&#10;        &lt;questionfont&gt;Verdana&lt;/questionfont&gt;&#10;        &lt;questionfontsize&gt;12&lt;/questionfontsize&gt;&#10;        &lt;answerfont&gt;Verdana&lt;/answerfont&gt;&#10;        &lt;answerfontsize&gt;12&lt;/answerfontsize&gt;&#10;        &lt;showresults&gt;True&lt;/showresults&gt;&#10;        &lt;countdowntime&gt;30&lt;/countdowntime&gt;&#10;        &lt;responsegrid&gt;0&lt;/responsegrid&gt;&#10;    &lt;/questionlisttemplate&gt;&#10;    &lt;questions&gt;&#10;        &lt;multichoice&gt;&#10;            &lt;guid&gt;BB7D8D7152A447118C12F55F757333FF&lt;/guid&gt;&#10;            &lt;repollguid&gt;D7A2A7F777C74DC0A9C14960E37454A0&lt;/repollguid&gt;&#10;            &lt;sourceid&gt;41532ADFAAE148C783A9B975625EA96F&lt;/sourceid&gt;&#10;            &lt;questiontext&gt;What is the PDF of the uniform distribution in $$ ?&lt;/questiontext&gt;&#10;            &lt;showresults&gt;True&lt;/showresults&gt;&#10;            &lt;responsegrid&gt;0&lt;/responsegrid&gt;&#10;            &lt;countdowntimer&gt;False&lt;/countdowntimer&gt;&#10;            &lt;countdowntime&gt;30&lt;/countdowntime&gt;&#10;            &lt;correctvalue&gt;1&lt;/correctvalue&gt;&#10;            &lt;incorrectvalue&gt;0&lt;/incorrectvalue&gt;&#10;            &lt;responselimit&gt;1&lt;/responselimit&gt;&#10;            &lt;bulletstyle&gt;2&lt;/bulletstyle&gt;&#10;            &lt;correctanswerindicator&gt;True&lt;/correctanswerindicator&gt;&#10;            &lt;answers&gt;&#10;                &lt;answer&gt;&#10;                    &lt;guid&gt;438E1FD3CB844B7486D1FF07D8CB971A&lt;/guid&gt;&#10;                    &lt;answertext&gt; $$ $$,$$  $$,$$ =  1 if ($$,$$)∈$$ 0 otherwise  &lt;/answertext&gt;&#10;                    &lt;valuetype&gt;0&lt;/valuetype&gt;&#10;                &lt;/answer&gt;&#10;                &lt;answer&gt;&#10;                    &lt;guid&gt;F99610F1EFFF4838811C23B8BD918B9E&lt;/guid&gt;&#10;                    &lt;answertext&gt; $$ $$,$$  $$,$$ =  $$$$  if ($$,$$)∈$$ 0 otherwise  &lt;/answertext&gt;&#10;                    &lt;valuetype&gt;0&lt;/valuetype&gt;&#10;                &lt;/answer&gt;&#10;                &lt;answer&gt;&#10;                    &lt;guid&gt;42EE30B436A340AD92BC718676F2870B&lt;/guid&gt;&#10;                    &lt;answertext&gt;Something else&lt;/answertext&gt;&#10;                    &lt;valuetype&gt;0&lt;/valuetype&gt;&#10;                &lt;/answer&gt;&#10;                &lt;answer&gt;&#10;                    &lt;guid&gt;1BED1C66D778426ABDB8A966E1ECE96F&lt;/guid&gt;&#10;                    &lt;answertext&gt;I don’t know&lt;/answertext&gt;&#10;                    &lt;valuetype&gt;0&lt;/valuetype&gt;&#10;                &lt;/answer&gt;&#10;            &lt;/answers&gt;&#10;        &lt;/multichoice&gt;&#10;    &lt;/questions&gt;&#10;&lt;/questionlist&gt;"/>
  <p:tag name="AUTOOPENPOLL" val="True"/>
  <p:tag name="AUTOFORMATCHART" val="True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ZEROBASED" val="False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MultiChoiceSlide"/>
  <p:tag name="RESULTS" val="How can we sample a point uniformly distributed in this area $$?  [;crlf;]24[;]32[;]24[;]False[;]0[;][;crlf;]2,125[;]2[;]0,7806247497998[;]0,609375[;crlf;]6[;]0[;]A1[;]A[;][;crlf;]9[;]0[;]B2[;]B[;][;crlf;]9[;]0[;]Both3[;]Both[;][;crlf;]0[;]0[;]None4[;]None[;][;crlf;]0[;]0[;]I don’t know5[;]I don’t know[;]"/>
  <p:tag name="HASRESULTS" val="True"/>
  <p:tag name="LIVECHARTING" val="False"/>
  <p:tag name="TPQUESTIONXML" val="﻿&lt;?xml version=&quot;1.0&quot; encoding=&quot;utf-8&quot;?&gt;&#10;&lt;questionlist&gt;&#10;    &lt;properties&gt;&#10;        &lt;guid&gt;5446A3A4D83B445A9916021B65EBE18E&lt;/guid&gt;&#10;        &lt;description /&gt;&#10;        &lt;date&gt;2/11/2015 5:37:25 PM&lt;/date&gt;&#10;    &lt;/properties&gt;&#10;    &lt;questionlisttemplate&gt;&#10;        &lt;correctvalue&gt;1&lt;/correctvalue&gt;&#10;        &lt;incorrectvalue&gt;0&lt;/incorrectvalue&gt;&#10;        &lt;questiontype&gt;1&lt;/questiontype&gt;&#10;        &lt;numberofchoices&gt;4&lt;/numberofchoices&gt;&#10;        &lt;bulletstyle&gt;2&lt;/bulletstyle&gt;&#10;        &lt;questionfont&gt;Verdana&lt;/questionfont&gt;&#10;        &lt;questionfontsize&gt;12&lt;/questionfontsize&gt;&#10;        &lt;answerfont&gt;Verdana&lt;/answerfont&gt;&#10;        &lt;answerfontsize&gt;12&lt;/answerfontsize&gt;&#10;        &lt;showresults&gt;True&lt;/showresults&gt;&#10;        &lt;countdowntime&gt;30&lt;/countdowntime&gt;&#10;        &lt;responsegrid&gt;0&lt;/responsegrid&gt;&#10;    &lt;/questionlisttemplate&gt;&#10;    &lt;questions&gt;&#10;        &lt;multichoice&gt;&#10;            &lt;guid&gt;813738347F844EE4879AD6DAD0AF4DB2&lt;/guid&gt;&#10;            &lt;repollguid&gt;1EE5975952C542538B2C3B2E19990BE9&lt;/repollguid&gt;&#10;            &lt;sourceid&gt;9249B27F5DD94A03A475F88076E4AFF4&lt;/sourceid&gt;&#10;            &lt;questiontext&gt;How can we sample a point uniformly distributed in this area $$?  &lt;/questiontext&gt;&#10;            &lt;showresults&gt;True&lt;/showresults&gt;&#10;            &lt;responsegrid&gt;0&lt;/responsegrid&gt;&#10;            &lt;countdowntimer&gt;False&lt;/countdowntimer&gt;&#10;            &lt;countdowntime&gt;30&lt;/countdowntime&gt;&#10;            &lt;correctvalue&gt;1&lt;/correctvalue&gt;&#10;            &lt;incorrectvalue&gt;0&lt;/incorrectvalue&gt;&#10;            &lt;responselimit&gt;1&lt;/responselimit&gt;&#10;            &lt;bulletstyle&gt;2&lt;/bulletstyle&gt;&#10;            &lt;correctanswerindicator&gt;True&lt;/correctanswerindicator&gt;&#10;            &lt;answers&gt;&#10;                &lt;answer&gt;&#10;                    &lt;guid&gt;035405B37FEF412CB97184DEA77CF31D&lt;/guid&gt;&#10;                    &lt;answertext&gt;A&lt;/answertext&gt;&#10;                    &lt;valuetype&gt;0&lt;/valuetype&gt;&#10;                &lt;/answer&gt;&#10;                &lt;answer&gt;&#10;                    &lt;guid&gt;D18ED2FEFCA043DA977CDAB6ADE77393&lt;/guid&gt;&#10;                    &lt;answertext&gt;B&lt;/answertext&gt;&#10;                    &lt;valuetype&gt;0&lt;/valuetype&gt;&#10;                &lt;/answer&gt;&#10;                &lt;answer&gt;&#10;                    &lt;guid&gt;F72BC85649984F3C8944EBD8DA4D42F0&lt;/guid&gt;&#10;                    &lt;answertext&gt;Both&lt;/answertext&gt;&#10;                    &lt;valuetype&gt;0&lt;/valuetype&gt;&#10;                &lt;/answer&gt;&#10;                &lt;answer&gt;&#10;                    &lt;guid&gt;649892494C934055AC45A05ECEA97B3E&lt;/guid&gt;&#10;                    &lt;answertext&gt;None&lt;/answertext&gt;&#10;                    &lt;valuetype&gt;0&lt;/valuetype&gt;&#10;                &lt;/answer&gt;&#10;                &lt;answer&gt;&#10;                    &lt;guid&gt;1A0CE9F0C6D4436C9EB17D89FC58F761&lt;/guid&gt;&#10;                    &lt;answertext&gt;I don’t know&lt;/answertext&gt;&#10;                    &lt;valuetype&gt;0&lt;/valuetype&gt;&#10;                &lt;/answer&gt;&#10;            &lt;/answers&gt;&#10;        &lt;/multichoice&gt;&#10;    &lt;/questions&gt;&#10;&lt;/questionlist&gt;"/>
  <p:tag name="AUTOOPENPOLL" val="True"/>
  <p:tag name="AUTOFORMATCHART" val="True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ZEROBASED" val="False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PREFERENCE" val="Fals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PREFERENCE" val="False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MultiChoiceSlide"/>
  <p:tag name="RESULTS" val="What does this algorithm compute ?[;crlf;]22[;]32[;]22[;]False[;]0[;][;crlf;]2,36363636363636[;]1,5[;]1,66639116180212[;]2,77685950413223[;crlf;]11[;]0[;]A sample of the random variable with pdf =$$$$($$) for some constant $$1[;]A sample of the random variable with pdf =$$$$($$) for some constant $$[;][;crlf;]3[;]0[;]A sample of the random variable with pdf =$$  $$ $$($$) for some constant $$2[;]A sample of the random variable with pdf =$$  $$ $$($$) for some constant $$[;][;crlf;]2[;]0[;]A sample of the random variable with pdf =$$  1−$$ $$($$) for some constant $$3[;]A sample of the random variable with pdf =$$  1−$$ $$($$) for some constant $$[;][;crlf;]2[;]0[;]Nothing, it never terminates4[;]Nothing, it never terminates[;][;crlf;]3[;]0[;]None of the above5[;]None of the above[;][;crlf;]1[;]0[;]I don’t know6[;]I don’t know[;]"/>
  <p:tag name="HASRESULTS" val="True"/>
  <p:tag name="LIVECHARTING" val="False"/>
  <p:tag name="TPQUESTIONXML" val="﻿&lt;?xml version=&quot;1.0&quot; encoding=&quot;utf-8&quot;?&gt;&#10;&lt;questionlist&gt;&#10;    &lt;properties&gt;&#10;        &lt;guid&gt;E9C61973BA064B5B8F44AE07D659FA07&lt;/guid&gt;&#10;        &lt;description /&gt;&#10;        &lt;date&gt;2/18/2015 3:52:43 PM&lt;/date&gt;&#10;    &lt;/properties&gt;&#10;    &lt;questionlisttemplate&gt;&#10;        &lt;correctvalue&gt;1&lt;/correctvalue&gt;&#10;        &lt;incorrectvalue&gt;0&lt;/incorrectvalue&gt;&#10;        &lt;questiontype&gt;1&lt;/questiontype&gt;&#10;        &lt;numberofchoices&gt;4&lt;/numberofchoices&gt;&#10;        &lt;bulletstyle&gt;2&lt;/bulletstyle&gt;&#10;        &lt;questionfont&gt;Verdana&lt;/questionfont&gt;&#10;        &lt;questionfontsize&gt;12&lt;/questionfontsize&gt;&#10;        &lt;answerfont&gt;Verdana&lt;/answerfont&gt;&#10;        &lt;answerfontsize&gt;12&lt;/answerfontsize&gt;&#10;        &lt;showresults&gt;True&lt;/showresults&gt;&#10;        &lt;countdowntime&gt;30&lt;/countdowntime&gt;&#10;        &lt;responsegrid&gt;0&lt;/responsegrid&gt;&#10;    &lt;/questionlisttemplate&gt;&#10;    &lt;questions&gt;&#10;        &lt;multichoice&gt;&#10;            &lt;guid&gt;0295746E90AF42DB9BE1ACF6088C93F5&lt;/guid&gt;&#10;            &lt;repollguid&gt;4B79716B89244D4E84AB3FA57D4FCB86&lt;/repollguid&gt;&#10;            &lt;sourceid&gt;C9D37ABEB4C744518662A6C171D325A6&lt;/sourceid&gt;&#10;            &lt;questiontext&gt;What does this algorithm compute ?&lt;/questiontext&gt;&#10;            &lt;showresults&gt;True&lt;/showresults&gt;&#10;            &lt;responsegrid&gt;0&lt;/responsegrid&gt;&#10;            &lt;countdowntimer&gt;False&lt;/countdowntimer&gt;&#10;            &lt;countdowntime&gt;30&lt;/countdowntime&gt;&#10;            &lt;correctvalue&gt;1&lt;/correctvalue&gt;&#10;            &lt;incorrectvalue&gt;0&lt;/incorrectvalue&gt;&#10;            &lt;responselimit&gt;1&lt;/responselimit&gt;&#10;            &lt;bulletstyle&gt;2&lt;/bulletstyle&gt;&#10;            &lt;correctanswerindicator&gt;True&lt;/correctanswerindicator&gt;&#10;            &lt;answers&gt;&#10;                &lt;answer&gt;&#10;                    &lt;guid&gt;37FB5563B9844FAA8547F31B747A84B2&lt;/guid&gt;&#10;                    &lt;answertext&gt;A sample of the random variable with pdf =$$$$($$) for some constant $$&lt;/answertext&gt;&#10;                    &lt;valuetype&gt;0&lt;/valuetype&gt;&#10;                &lt;/answer&gt;&#10;                &lt;answer&gt;&#10;                    &lt;guid&gt;8EC42C57E822479AA17D4892C48E8F21&lt;/guid&gt;&#10;                    &lt;answertext&gt;A sample of the random variable with pdf =$$  $$ $$($$) for some constant $$&lt;/answertext&gt;&#10;                    &lt;valuetype&gt;0&lt;/valuetype&gt;&#10;                &lt;/answer&gt;&#10;                &lt;answer&gt;&#10;                    &lt;guid&gt;30751B1DA59F47ACA76C7D37BD561132&lt;/guid&gt;&#10;                    &lt;answertext&gt;A sample of the random variable with pdf =$$  1−$$ $$($$) for some constant $$&lt;/answertext&gt;&#10;                    &lt;valuetype&gt;0&lt;/valuetype&gt;&#10;                &lt;/answer&gt;&#10;                &lt;answer&gt;&#10;                    &lt;guid&gt;F567B4423C2D4E438C85590131BA72EA&lt;/guid&gt;&#10;                    &lt;answertext&gt;None of the above&lt;/answertext&gt;&#10;                    &lt;valuetype&gt;0&lt;/valuetype&gt;&#10;                &lt;/answer&gt;&#10;                &lt;answer&gt;&#10;                    &lt;guid&gt;194C3D3D6D5F4E9090A49BDC0CC51597&lt;/guid&gt;&#10;                    &lt;answertext&gt;I don’t know&lt;/answertext&gt;&#10;                    &lt;valuetype&gt;0&lt;/valuetype&gt;&#10;                &lt;/answer&gt;&#10;                &lt;answer&gt;&#10;                    &lt;guid&gt;3C3CFEFC9BC5448B8FCD3A3778EBBCB1&lt;/guid&gt;&#10;                    &lt;answertext /&gt;&#10;                    &lt;valuetype&gt;0&lt;/valuetype&gt;&#10;                &lt;/answer&gt;&#10;            &lt;/answers&gt;&#10;        &lt;/multichoice&gt;&#10;    &lt;/questions&gt;&#10;&lt;/questionlist&gt;"/>
  <p:tag name="AUTOOPENPOLL" val="True"/>
  <p:tag name="AUTOFORMATCHART" val="True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ZEROBASED" val="False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PREFERENCE" val="False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PREFERENCE" val="False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MultiChoiceSlide"/>
  <p:tag name="RESULTS" val="We sampled 5’000 points from the distribution in    $$ ;$$   $$  with pdf $$, $$ $$$$$$ $$. Who’s what ?[;crlf;]22[;]23[;]22[;]False[;]0[;][;crlf;]5,27272727272727[;]6[;]1,60061971469627[;]2,56198347107438[;crlf;]2[;]0[;]A-1, B-2, C-31[;]A-1, B-2, C-3[;][;crlf;]0[;]0[;]A-1, B-2, C-22[;]A-1, B-2, C-2[;][;crlf;]2[;]0[;]A-2, B-1, C-33[;]A-2, B-1, C-3[;][;crlf;]0[;]0[;]A-2, B-3, C-14[;]A-2, B-3, C-1[;][;crlf;]0[;]0[;]A-3, B-1, C-25[;]A-3, B-1, C-2[;][;crlf;]18[;]0[;]A-3, B-2, C-16[;]A-3, B-2, C-1[;][;crlf;]0[;]0[;]I don’t know7[;]I don’t know[;]"/>
  <p:tag name="HASRESULTS" val="True"/>
  <p:tag name="TPQUESTIONXML" val="﻿&lt;?xml version=&quot;1.0&quot; encoding=&quot;utf-8&quot;?&gt;&#10;&lt;questionlist&gt;&#10;    &lt;properties&gt;&#10;        &lt;guid&gt;4B020395423348D89592C72D22FD198C&lt;/guid&gt;&#10;        &lt;description /&gt;&#10;        &lt;date&gt;2/19/2015 1:17:55 PM&lt;/date&gt;&#10;    &lt;/properties&gt;&#10;    &lt;questionlisttemplate&gt;&#10;        &lt;correctvalue&gt;1&lt;/correctvalue&gt;&#10;        &lt;incorrectvalue&gt;0&lt;/incorrectvalue&gt;&#10;        &lt;questiontype&gt;1&lt;/questiontype&gt;&#10;        &lt;numberofchoices&gt;4&lt;/numberofchoices&gt;&#10;        &lt;bulletstyle&gt;2&lt;/bulletstyle&gt;&#10;        &lt;questionfont&gt;Verdana&lt;/questionfont&gt;&#10;        &lt;questionfontsize&gt;12&lt;/questionfontsize&gt;&#10;        &lt;answerfont&gt;Verdana&lt;/answerfont&gt;&#10;        &lt;answerfontsize&gt;12&lt;/answerfontsize&gt;&#10;        &lt;showresults&gt;True&lt;/showresults&gt;&#10;        &lt;countdowntime&gt;30&lt;/countdowntime&gt;&#10;        &lt;responsegrid&gt;0&lt;/responsegrid&gt;&#10;    &lt;/questionlisttemplate&gt;&#10;    &lt;questions&gt;&#10;        &lt;multichoice&gt;&#10;            &lt;guid&gt;097955D01EC04EA5B03D5B5814D8D216&lt;/guid&gt;&#10;            &lt;repollguid&gt;F3D0771E95E04E47B49A0002B252A9E8&lt;/repollguid&gt;&#10;            &lt;sourceid&gt;77C984F975EB4A6685B8E7AE85BE912C&lt;/sourceid&gt;&#10;            &lt;questiontext&gt;We sampled 5’000 points from the distribution in    $$ ;$$   $$  with pdf $$, $$ $$$$$$ $$. Who’s what ?&lt;/questiontext&gt;&#10;            &lt;showresults&gt;True&lt;/showresults&gt;&#10;            &lt;responsegrid&gt;0&lt;/responsegrid&gt;&#10;            &lt;countdowntimer&gt;False&lt;/countdowntimer&gt;&#10;            &lt;countdowntime&gt;30&lt;/countdowntime&gt;&#10;            &lt;correctvalue&gt;1&lt;/correctvalue&gt;&#10;            &lt;incorrectvalue&gt;0&lt;/incorrectvalue&gt;&#10;            &lt;responselimit&gt;1&lt;/responselimit&gt;&#10;            &lt;bulletstyle&gt;2&lt;/bulletstyle&gt;&#10;            &lt;correctanswerindicator&gt;True&lt;/correctanswerindicator&gt;&#10;            &lt;answers&gt;&#10;                &lt;answer&gt;&#10;                    &lt;guid&gt;F62CA4073089402EAB95D93F38DB353C&lt;/guid&gt;&#10;                    &lt;answertext&gt;A-1, B-2, C-3&lt;/answertext&gt;&#10;                    &lt;valuetype&gt;0&lt;/valuetype&gt;&#10;                &lt;/answer&gt;&#10;                &lt;answer&gt;&#10;                    &lt;guid&gt;E6E6754B9E814E2FA1119640E0972791&lt;/guid&gt;&#10;                    &lt;answertext&gt;A-1, B-3, C-2&lt;/answertext&gt;&#10;                    &lt;valuetype&gt;0&lt;/valuetype&gt;&#10;                &lt;/answer&gt;&#10;                &lt;answer&gt;&#10;                    &lt;guid&gt;14DE24B7B7B54654ACDBC651E1173F2B&lt;/guid&gt;&#10;                    &lt;answertext&gt;A-2, B-1, C-3&lt;/answertext&gt;&#10;                    &lt;valuetype&gt;0&lt;/valuetype&gt;&#10;                &lt;/answer&gt;&#10;                &lt;answer&gt;&#10;                    &lt;guid&gt;316BBDC1430D4021A6FB8B894791279E&lt;/guid&gt;&#10;                    &lt;answertext&gt;A-2, B-3, C-1&lt;/answertext&gt;&#10;                    &lt;valuetype&gt;0&lt;/valuetype&gt;&#10;                &lt;/answer&gt;&#10;                &lt;answer&gt;&#10;                    &lt;guid&gt;61644076A994476494BFEC8137236BA1&lt;/guid&gt;&#10;                    &lt;answertext&gt;A-3, B-1, C-2&lt;/answertext&gt;&#10;                    &lt;valuetype&gt;0&lt;/valuetype&gt;&#10;                &lt;/answer&gt;&#10;                &lt;answer&gt;&#10;                    &lt;guid&gt;F85C1C4616CA441DAE6A5E15303D5AE7&lt;/guid&gt;&#10;                    &lt;answertext&gt;A-3, B-2, C-1&lt;/answertext&gt;&#10;                    &lt;valuetype&gt;0&lt;/valuetype&gt;&#10;                &lt;/answer&gt;&#10;                &lt;answer&gt;&#10;                    &lt;guid&gt;B5E49587D5454FE1A30B4F8303178426&lt;/guid&gt;&#10;                    &lt;answertext&gt;I don’t know&lt;/answertext&gt;&#10;                    &lt;valuetype&gt;0&lt;/valuetype&gt;&#10;                &lt;/answer&gt;&#10;            &lt;/answers&gt;&#10;        &lt;/multichoice&gt;&#10;    &lt;/questions&gt;&#10;&lt;/questionlist&gt;"/>
  <p:tag name="LIVECHARTING" val="False"/>
  <p:tag name="AUTOOPENPOLL" val="True"/>
  <p:tag name="AUTOFORMATCHART" val="True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ZEROBASED" val="False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MultiChoiceSlide"/>
  <p:tag name="RESULTS" val="Which algorithm is a correct sampling of the distribution in    $$ ;$$   $$  with pdf $$ ?[;crlf;]22[;]24[;]22[;]False[;]0[;][;crlf;]1,86363636363636[;]2[;]1,01334076407309[;]1,02685950413223[;crlf;]10[;]0[;]A1[;]A[;][;crlf;]8[;]0[;]B2[;]B[;][;crlf;]1[;]0[;]Both3[;]Both[;][;crlf;]3[;]0[;]None4[;]None[;][;crlf;]0[;]0[;]I don’t know5[;]I don’t know[;]"/>
  <p:tag name="HASRESULTS" val="True"/>
  <p:tag name="TPQUESTIONXML" val="﻿&lt;?xml version=&quot;1.0&quot; encoding=&quot;utf-8&quot;?&gt;&#10;&lt;questionlist&gt;&#10;    &lt;properties&gt;&#10;        &lt;guid&gt;27A36539A32841808B231402D10421FD&lt;/guid&gt;&#10;        &lt;description /&gt;&#10;        &lt;date&gt;2/19/2015 1:55:15 PM&lt;/date&gt;&#10;    &lt;/properties&gt;&#10;    &lt;questionlisttemplate&gt;&#10;        &lt;correctvalue&gt;1&lt;/correctvalue&gt;&#10;        &lt;incorrectvalue&gt;0&lt;/incorrectvalue&gt;&#10;        &lt;questiontype&gt;1&lt;/questiontype&gt;&#10;        &lt;numberofchoices&gt;4&lt;/numberofchoices&gt;&#10;        &lt;bulletstyle&gt;2&lt;/bulletstyle&gt;&#10;        &lt;questionfont&gt;Verdana&lt;/questionfont&gt;&#10;        &lt;questionfontsize&gt;12&lt;/questionfontsize&gt;&#10;        &lt;answerfont&gt;Verdana&lt;/answerfont&gt;&#10;        &lt;answerfontsize&gt;12&lt;/answerfontsize&gt;&#10;        &lt;showresults&gt;True&lt;/showresults&gt;&#10;        &lt;countdowntime&gt;30&lt;/countdowntime&gt;&#10;        &lt;responsegrid&gt;0&lt;/responsegrid&gt;&#10;    &lt;/questionlisttemplate&gt;&#10;    &lt;questions&gt;&#10;        &lt;multichoice&gt;&#10;            &lt;guid&gt;F0B05D5A5A9F4DF4B6C45EB66A9D649F&lt;/guid&gt;&#10;            &lt;repollguid&gt;7B9017DC9DC34AEB88B1F52F708AF3C2&lt;/repollguid&gt;&#10;            &lt;sourceid&gt;37DE9984EDF246C0A04396F6DF461CF7&lt;/sourceid&gt;&#10;            &lt;questiontext&gt;Which algorithm is a correct sampling of the distribution in    $$ ;$$   $$  with pdf $$ ?&lt;/questiontext&gt;&#10;            &lt;showresults&gt;True&lt;/showresults&gt;&#10;            &lt;responsegrid&gt;0&lt;/responsegrid&gt;&#10;            &lt;countdowntimer&gt;False&lt;/countdowntimer&gt;&#10;            &lt;countdowntime&gt;30&lt;/countdowntime&gt;&#10;            &lt;correctvalue&gt;1&lt;/correctvalue&gt;&#10;            &lt;incorrectvalue&gt;0&lt;/incorrectvalue&gt;&#10;            &lt;responselimit&gt;1&lt;/responselimit&gt;&#10;            &lt;bulletstyle&gt;2&lt;/bulletstyle&gt;&#10;            &lt;correctanswerindicator&gt;True&lt;/correctanswerindicator&gt;&#10;            &lt;answers&gt;&#10;                &lt;answer&gt;&#10;                    &lt;guid&gt;CA52CA233A6F4972B2BC85021CB9D0F6&lt;/guid&gt;&#10;                    &lt;answertext&gt;A&lt;/answertext&gt;&#10;                    &lt;valuetype&gt;0&lt;/valuetype&gt;&#10;                &lt;/answer&gt;&#10;                &lt;answer&gt;&#10;                    &lt;guid&gt;2E9EEE98E0B141FA8A282FE389150938&lt;/guid&gt;&#10;                    &lt;answertext&gt;B&lt;/answertext&gt;&#10;                    &lt;valuetype&gt;0&lt;/valuetype&gt;&#10;                &lt;/answer&gt;&#10;                &lt;answer&gt;&#10;                    &lt;guid&gt;1386354863C744EBA96DC2D1B1636EE3&lt;/guid&gt;&#10;                    &lt;answertext&gt;Both&lt;/answertext&gt;&#10;                    &lt;valuetype&gt;0&lt;/valuetype&gt;&#10;                &lt;/answer&gt;&#10;                &lt;answer&gt;&#10;                    &lt;guid&gt;AFC496774F3A482BA1B014AFAD4FFC7A&lt;/guid&gt;&#10;                    &lt;answertext&gt;None&lt;/answertext&gt;&#10;                    &lt;valuetype&gt;0&lt;/valuetype&gt;&#10;                &lt;/answer&gt;&#10;                &lt;answer&gt;&#10;                    &lt;guid&gt;8259AFA8F6E04F328023DEFC432DBABB&lt;/guid&gt;&#10;                    &lt;answertext&gt;I don’t know&lt;/answertext&gt;&#10;                    &lt;valuetype&gt;0&lt;/valuetype&gt;&#10;                &lt;/answer&gt;&#10;            &lt;/answers&gt;&#10;        &lt;/multichoice&gt;&#10;    &lt;/questions&gt;&#10;&lt;/questionlist&gt;"/>
  <p:tag name="LIVECHARTING" val="False"/>
  <p:tag name="AUTOOPENPOLL" val="True"/>
  <p:tag name="AUTOFORMATCHART" val="True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ZEROBASED" val="False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PREFERENCE" val="False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PREFERENCE" val="Fals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PREFERENCE" val="False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PREFERENCE" val="False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PREFERENCE" val="False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PREFERENCE" val="False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MultiChoiceSlide"/>
  <p:tag name="TPQUESTIONXML" val="﻿&lt;?xml version=&quot;1.0&quot; encoding=&quot;utf-8&quot;?&gt;&#10;&lt;questionlist&gt;&#10;    &lt;properties&gt;&#10;        &lt;guid&gt;2DE04BA7CB184E08B0895D7F9D3C80A4&lt;/guid&gt;&#10;        &lt;description /&gt;&#10;        &lt;date&gt;2/20/2015 11:40:04 AM&lt;/date&gt;&#10;    &lt;/properties&gt;&#10;    &lt;questionlisttemplate&gt;&#10;        &lt;correctvalue&gt;1&lt;/correctvalue&gt;&#10;        &lt;incorrectvalue&gt;0&lt;/incorrectvalue&gt;&#10;        &lt;questiontype&gt;1&lt;/questiontype&gt;&#10;        &lt;numberofchoices&gt;4&lt;/numberofchoices&gt;&#10;        &lt;bulletstyle&gt;2&lt;/bulletstyle&gt;&#10;        &lt;questionfont&gt;Verdana&lt;/questionfont&gt;&#10;        &lt;questionfontsize&gt;12&lt;/questionfontsize&gt;&#10;        &lt;answerfont&gt;Verdana&lt;/answerfont&gt;&#10;        &lt;answerfontsize&gt;12&lt;/answerfontsize&gt;&#10;        &lt;showresults&gt;True&lt;/showresults&gt;&#10;        &lt;countdowntime&gt;30&lt;/countdowntime&gt;&#10;        &lt;responsegrid&gt;0&lt;/responsegrid&gt;&#10;    &lt;/questionlisttemplate&gt;&#10;    &lt;questions&gt;&#10;        &lt;multichoice&gt;&#10;            &lt;guid&gt;4FDC17532D4345C1A7882C264681962F&lt;/guid&gt;&#10;            &lt;repollguid&gt;D56DBFE74A7A4691A9213BDD54D4E6B3&lt;/repollguid&gt;&#10;            &lt;sourceid&gt;2DA8D66D970845BDBD248D4F6FD03B8E&lt;/sourceid&gt;&#10;            &lt;questiontext&gt;What is the distribution of $$ ?&lt;/questiontext&gt;&#10;            &lt;showresults&gt;True&lt;/showresults&gt;&#10;            &lt;responsegrid&gt;0&lt;/responsegrid&gt;&#10;            &lt;countdowntimer&gt;False&lt;/countdowntimer&gt;&#10;            &lt;countdowntime&gt;30&lt;/countdowntime&gt;&#10;            &lt;correctvalue&gt;1&lt;/correctvalue&gt;&#10;            &lt;incorrectvalue&gt;0&lt;/incorrectvalue&gt;&#10;            &lt;responselimit&gt;1&lt;/responselimit&gt;&#10;            &lt;bulletstyle&gt;2&lt;/bulletstyle&gt;&#10;            &lt;correctanswerindicator&gt;True&lt;/correctanswerindicator&gt;&#10;            &lt;answers&gt;&#10;                &lt;answer&gt;&#10;                    &lt;guid&gt;977FC37023794122B3ADF2314E5C0749&lt;/guid&gt;&#10;                    &lt;answertext&gt;Normal with $$=0,$$=1&lt;/answertext&gt;&#10;                    &lt;valuetype&gt;0&lt;/valuetype&gt;&#10;                &lt;/answer&gt;&#10;                &lt;answer&gt;&#10;                    &lt;guid&gt;3A5615D95FCF4466B328488821369C55&lt;/guid&gt;&#10;                    &lt;answertext&gt;Normal with $$=0,$$=0.5&lt;/answertext&gt;&#10;                    &lt;valuetype&gt;0&lt;/valuetype&gt;&#10;                &lt;/answer&gt;&#10;                &lt;answer&gt;&#10;                    &lt;guid&gt;041E7A93267E44EE9B78D2CEC66EE8B7&lt;/guid&gt;&#10;                    &lt;answertext&gt;Normal but with other parameters&lt;/answertext&gt;&#10;                    &lt;valuetype&gt;0&lt;/valuetype&gt;&#10;                &lt;/answer&gt;&#10;                &lt;answer&gt;&#10;                    &lt;guid&gt;41CAD7AE7927478FAD4781E494903963&lt;/guid&gt;&#10;                    &lt;answertext&gt;Non normal&lt;/answertext&gt;&#10;                    &lt;valuetype&gt;0&lt;/valuetype&gt;&#10;                &lt;/answer&gt;&#10;                &lt;answer&gt;&#10;                    &lt;guid&gt;1503F5401D0344AF866C5B544177FD18&lt;/guid&gt;&#10;                    &lt;answertext&gt;I don’t know&lt;/answertext&gt;&#10;                    &lt;valuetype&gt;0&lt;/valuetype&gt;&#10;                &lt;/answer&gt;&#10;            &lt;/answers&gt;&#10;        &lt;/multichoice&gt;&#10;    &lt;/questions&gt;&#10;&lt;/questionlist&gt;"/>
  <p:tag name="LIVECHARTING" val="False"/>
  <p:tag name="AUTOOPENPOLL" val="True"/>
  <p:tag name="AUTOFORMATCHART" val="True"/>
  <p:tag name="RESULTS" val="What is the distribution of $$ ?[;crlf;]19[;]24[;]19[;]False[;]0[;][;crlf;]1,94736842105263[;]2[;]1,0989796325169[;]1,20775623268698[;crlf;]9[;]0[;]Normal with $$=0,$$=11[;]Normal with $$=0,$$=1[;][;crlf;]5[;]0[;]Normal with $$=0,$$=0.52[;]Normal with $$=0,$$=0.5[;][;crlf;]2[;]0[;]Normal but with other parameters3[;]Normal but with other parameters[;][;crlf;]3[;]0[;]Non normal4[;]Non normal[;][;crlf;]0[;]0[;]I don’t know5[;]I don’t know[;]"/>
  <p:tag name="HASRESULTS" val="True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ZEROBASED" val="False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MultiChoiceSlide"/>
  <p:tag name="LIVECHARTING" val="False"/>
  <p:tag name="TPQUESTIONXML" val="﻿&lt;?xml version=&quot;1.0&quot; encoding=&quot;utf-8&quot;?&gt;&#10;&lt;questionlist&gt;&#10;    &lt;properties&gt;&#10;        &lt;guid&gt;7292C464C8A440C09F2E15AE84430FF3&lt;/guid&gt;&#10;        &lt;description /&gt;&#10;        &lt;date&gt;2/20/2015 1:53:09 PM&lt;/date&gt;&#10;    &lt;/properties&gt;&#10;    &lt;questionlisttemplate&gt;&#10;        &lt;correctvalue&gt;1&lt;/correctvalue&gt;&#10;        &lt;incorrectvalue&gt;0&lt;/incorrectvalue&gt;&#10;        &lt;questiontype&gt;1&lt;/questiontype&gt;&#10;        &lt;numberofchoices&gt;4&lt;/numberofchoices&gt;&#10;        &lt;bulletstyle&gt;2&lt;/bulletstyle&gt;&#10;        &lt;questionfont&gt;Verdana&lt;/questionfont&gt;&#10;        &lt;questionfontsize&gt;12&lt;/questionfontsize&gt;&#10;        &lt;answerfont&gt;Verdana&lt;/answerfont&gt;&#10;        &lt;answerfontsize&gt;12&lt;/answerfontsize&gt;&#10;        &lt;showresults&gt;True&lt;/showresults&gt;&#10;        &lt;countdowntime&gt;30&lt;/countdowntime&gt;&#10;        &lt;responsegrid&gt;0&lt;/responsegrid&gt;&#10;    &lt;/questionlisttemplate&gt;&#10;    &lt;questions&gt;&#10;        &lt;multichoice&gt;&#10;            &lt;guid&gt;95451D1F7CB44A82B675644AC562809E&lt;/guid&gt;&#10;            &lt;repollguid&gt;EC7CFAFCDA944122A1301885495EF0FA&lt;/repollguid&gt;&#10;            &lt;sourceid&gt;A83810A9AEC245399B0314E3DE2223A5&lt;/sourceid&gt;&#10;            &lt;questiontext&gt;Example: Compute $$= 0 1  0 1  0 1  0 1      $$ 1 − $$ 2   2 +   $$ 1 − $$ 2   2      $$ $$ 1 $$ $$ 2 $$ $$ 1 $$ $$ 2 &lt;/questiontext&gt;&#10;            &lt;showresults&gt;True&lt;/showresults&gt;&#10;            &lt;responsegrid&gt;0&lt;/responsegrid&gt;&#10;            &lt;countdowntimer&gt;False&lt;/countdowntimer&gt;&#10;            &lt;countdowntime&gt;30&lt;/countdowntime&gt;&#10;            &lt;correctvalue&gt;1&lt;/correctvalue&gt;&#10;            &lt;incorrectvalue&gt;0&lt;/incorrectvalue&gt;&#10;            &lt;responselimit&gt;1&lt;/responselimit&gt;&#10;            &lt;bulletstyle&gt;2&lt;/bulletstyle&gt;&#10;            &lt;correctanswerindicator&gt;True&lt;/correctanswerindicator&gt;&#10;            &lt;answers&gt;&#10;                &lt;answer&gt;&#10;                    &lt;guid&gt;D102DAD04283444EB2E056770F8F753F&lt;/guid&gt;&#10;                    &lt;answertext&gt;A&lt;/answertext&gt;&#10;                    &lt;valuetype&gt;0&lt;/valuetype&gt;&#10;                &lt;/answer&gt;&#10;                &lt;answer&gt;&#10;                    &lt;guid&gt;E1F947566B4B4794938A1907A861FF3E&lt;/guid&gt;&#10;                    &lt;answertext&gt;B&lt;/answertext&gt;&#10;                    &lt;valuetype&gt;0&lt;/valuetype&gt;&#10;                &lt;/answer&gt;&#10;                &lt;answer&gt;&#10;                    &lt;guid&gt;A7D817AB013E441E8E1AB971B3493CA2&lt;/guid&gt;&#10;                    &lt;answertext&gt;Both&lt;/answertext&gt;&#10;                    &lt;valuetype&gt;0&lt;/valuetype&gt;&#10;                &lt;/answer&gt;&#10;                &lt;answer&gt;&#10;                    &lt;guid&gt;2D4068613AA14D46A414E03E06E00891&lt;/guid&gt;&#10;                    &lt;answertext&gt;None&lt;/answertext&gt;&#10;                    &lt;valuetype&gt;0&lt;/valuetype&gt;&#10;                &lt;/answer&gt;&#10;                &lt;answer&gt;&#10;                    &lt;guid&gt;AC5EF9B7EDD0440AB0062DFA6B1227E5&lt;/guid&gt;&#10;                    &lt;answertext&gt;I don’t know&lt;/answertext&gt;&#10;                    &lt;valuetype&gt;0&lt;/valuetype&gt;&#10;                &lt;/answer&gt;&#10;            &lt;/answers&gt;&#10;        &lt;/multichoice&gt;&#10;    &lt;/questions&gt;&#10;&lt;/questionlist&gt;"/>
  <p:tag name="AUTOOPENPOLL" val="True"/>
  <p:tag name="AUTOFORMATCHART" val="True"/>
  <p:tag name="RESULTS" val="Example: Compute $$= 0 1  0 1  0 1  0 1      $$ 1 − $$ 2   2 +   $$ 1 − $$ 2   2      $$ $$ 1 $$ $$ 2 $$ $$ 1 $$ $$ 2 [;crlf;]22[;]24[;]22[;]False[;]0[;][;crlf;]2,5[;]2[;]1,11803398874989[;]1,25[;crlf;]4[;]0[;]A1[;]A[;][;crlf;]8[;]0[;]B2[;]B[;][;crlf;]7[;]0[;]Both3[;]Both[;][;crlf;]1[;]0[;]None4[;]None[;][;crlf;]2[;]0[;]I don’t know5[;]I don’t know[;]"/>
  <p:tag name="HASRESULTS" val="True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ZEROBASED" val="False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MultiChoiceSlide"/>
  <p:tag name="LIVECHARTING" val="False"/>
  <p:tag name="TPQUESTIONXML" val="﻿&lt;?xml version=&quot;1.0&quot; encoding=&quot;utf-8&quot;?&gt;&#10;&lt;questionlist&gt;&#10;    &lt;properties&gt;&#10;        &lt;guid&gt;8F8F51DDCA794CE1AE93C2A2AF51074E&lt;/guid&gt;&#10;        &lt;description /&gt;&#10;        &lt;date&gt;2/20/2015 6:34:38 PM&lt;/date&gt;&#10;    &lt;/properties&gt;&#10;    &lt;questionlisttemplate&gt;&#10;        &lt;correctvalue&gt;1&lt;/correctvalue&gt;&#10;        &lt;incorrectvalue&gt;0&lt;/incorrectvalue&gt;&#10;        &lt;questiontype&gt;1&lt;/questiontype&gt;&#10;        &lt;numberofchoices&gt;4&lt;/numberofchoices&gt;&#10;        &lt;bulletstyle&gt;2&lt;/bulletstyle&gt;&#10;        &lt;questionfont&gt;Verdana&lt;/questionfont&gt;&#10;        &lt;questionfontsize&gt;12&lt;/questionfontsize&gt;&#10;        &lt;answerfont&gt;Verdana&lt;/answerfont&gt;&#10;        &lt;answerfontsize&gt;12&lt;/answerfontsize&gt;&#10;        &lt;showresults&gt;True&lt;/showresults&gt;&#10;        &lt;countdowntime&gt;30&lt;/countdowntime&gt;&#10;        &lt;responsegrid&gt;0&lt;/responsegrid&gt;&#10;    &lt;/questionlisttemplate&gt;&#10;    &lt;questions&gt;&#10;        &lt;multichoice&gt;&#10;            &lt;guid&gt;B1A99D9E7DBF4E2893004FA990FBA1B9&lt;/guid&gt;&#10;            &lt;repollguid&gt;98948097AC1047AF9081DDFD5BEF5222&lt;/repollguid&gt;&#10;            &lt;sourceid&gt;01C7F99359DA4D3888648FE542C67369&lt;/sourceid&gt;&#10;            &lt;questiontext&gt;Is it a good idea to use a confidence interval for the mean ?&lt;/questiontext&gt;&#10;            &lt;showresults&gt;True&lt;/showresults&gt;&#10;            &lt;responsegrid&gt;0&lt;/responsegrid&gt;&#10;            &lt;countdowntimer&gt;False&lt;/countdowntimer&gt;&#10;            &lt;countdowntime&gt;30&lt;/countdowntime&gt;&#10;            &lt;correctvalue&gt;1&lt;/correctvalue&gt;&#10;            &lt;incorrectvalue&gt;0&lt;/incorrectvalue&gt;&#10;            &lt;responselimit&gt;1&lt;/responselimit&gt;&#10;            &lt;bulletstyle&gt;2&lt;/bulletstyle&gt;&#10;            &lt;correctanswerindicator&gt;True&lt;/correctanswerindicator&gt;&#10;            &lt;answers&gt;&#10;                &lt;answer&gt;&#10;                    &lt;guid&gt;0581920876584CD185A246FC2DD8104E&lt;/guid&gt;&#10;                    &lt;answertext&gt;Yes when $$ is large &lt;/answertext&gt;&#10;                    &lt;valuetype&gt;0&lt;/valuetype&gt;&#10;                &lt;/answer&gt;&#10;                &lt;answer&gt;&#10;                    &lt;guid&gt;5A6EF3667A574CD9AA55D16F92E1E614&lt;/guid&gt;&#10;                    &lt;answertext&gt;Yes but it would be safer to use a CI for median &lt;/answertext&gt;&#10;                    &lt;valuetype&gt;0&lt;/valuetype&gt;&#10;                &lt;/answer&gt;&#10;                &lt;answer&gt;&#10;                    &lt;guid&gt;656D81D4D17D4607943BD096EF14E642&lt;/guid&gt;&#10;                    &lt;answertext&gt;No because we don’t know if the output is normally distributed &lt;/answertext&gt;&#10;                    &lt;valuetype&gt;0&lt;/valuetype&gt;&#10;                &lt;/answer&gt;&#10;                &lt;answer&gt;&#10;                    &lt;guid&gt;780027C4CA47408DBDF913EAEFCE2897&lt;/guid&gt;&#10;                    &lt;answertext&gt;I don’t know&lt;/answertext&gt;&#10;                    &lt;valuetype&gt;0&lt;/valuetype&gt;&#10;                &lt;/answer&gt;&#10;            &lt;/answers&gt;&#10;        &lt;/multichoice&gt;&#10;    &lt;/questions&gt;&#10;&lt;/questionlist&gt;"/>
  <p:tag name="AUTOOPENPOLL" val="True"/>
  <p:tag name="AUTOFORMATCHART" val="True"/>
  <p:tag name="RESULTS" val="Is it a good idea to use a confidence interval for the mean ?[;crlf;]19[;]24[;]19[;]False[;]0[;][;crlf;]1,52631578947368[;]1[;]0,880694764772711[;]0,775623268698061[;crlf;]13[;]0[;]Yes when $$ is large1[;]Yes when $$ is large[;][;crlf;]3[;]0[;]Yes but it would be safer to use a CI for median2[;]Yes but it would be safer to use a CI for median[;][;crlf;]2[;]0[;]No because we don’t know if the output is normally distributed3[;]No because we don’t know if the output is normally distributed[;][;crlf;]1[;]0[;]I don’t know4[;]I don’t know[;]"/>
  <p:tag name="HASRESULTS" val="True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ZEROBASED" val="False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PREFERENCE" val="Fals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PREFERENCE" val="Fals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PREFERENCE" val="Fals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PREFERENCE" val="Fals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PREFERENCE" val="False"/>
</p:tagLst>
</file>

<file path=ppt/theme/theme1.xml><?xml version="1.0" encoding="utf-8"?>
<a:theme xmlns:a="http://schemas.openxmlformats.org/drawingml/2006/main" name="tcp">
  <a:themeElements>
    <a:clrScheme name="tcp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tcp">
      <a:majorFont>
        <a:latin typeface="Calibri"/>
        <a:ea typeface=""/>
        <a:cs typeface=""/>
      </a:majorFont>
      <a:minorFont>
        <a:latin typeface="Cambr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38100" cap="flat" cmpd="sng" algn="ctr">
          <a:solidFill>
            <a:schemeClr val="bg2">
              <a:lumMod val="75000"/>
            </a:schemeClr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rtlCol="0" anchor="t" anchorCtr="0" compatLnSpc="1">
        <a:prstTxWarp prst="textNoShape">
          <a:avLst/>
        </a:prstTxWarp>
        <a:spAutoFit/>
      </a:bodyPr>
      <a:lstStyle>
        <a:defPPr marL="0" marR="0" indent="0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800" b="0" i="0" u="none" strike="noStrike" cap="none" normalizeH="0" baseline="0" dirty="0" smtClean="0">
            <a:ln>
              <a:noFill/>
            </a:ln>
            <a:solidFill>
              <a:schemeClr val="tx1"/>
            </a:solidFill>
            <a:effectLst/>
            <a:latin typeface="+mj-lt"/>
          </a:defRPr>
        </a:defPPr>
      </a:lstStyle>
    </a:spDef>
    <a:lnDef>
      <a:spPr bwMode="auto">
        <a:noFill/>
        <a:ln w="38100" cap="flat" cmpd="sng" algn="ctr">
          <a:solidFill>
            <a:schemeClr val="bg2">
              <a:lumMod val="75000"/>
            </a:schemeClr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</a:spPr>
      <a:bodyPr wrap="none" rtlCol="0">
        <a:spAutoFit/>
      </a:bodyPr>
      <a:lstStyle>
        <a:defPPr>
          <a:defRPr sz="1800" dirty="0" smtClean="0">
            <a:latin typeface="+mj-lt"/>
          </a:defRPr>
        </a:defPPr>
      </a:lstStyle>
    </a:txDef>
  </a:objectDefaults>
  <a:extraClrSchemeLst>
    <a:extraClrScheme>
      <a:clrScheme name="tcp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cp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cp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cp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cp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cp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cp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cp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cp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cp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cp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cp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metho</Template>
  <TotalTime>7931</TotalTime>
  <Words>4133</Words>
  <Application>Microsoft Office PowerPoint</Application>
  <PresentationFormat>Widescreen</PresentationFormat>
  <Paragraphs>634</Paragraphs>
  <Slides>77</Slides>
  <Notes>34</Notes>
  <HiddenSlides>19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77</vt:i4>
      </vt:variant>
    </vt:vector>
  </HeadingPairs>
  <TitlesOfParts>
    <vt:vector size="87" baseType="lpstr">
      <vt:lpstr>Arial</vt:lpstr>
      <vt:lpstr>Calibri</vt:lpstr>
      <vt:lpstr>Calibri Light</vt:lpstr>
      <vt:lpstr>Cambria</vt:lpstr>
      <vt:lpstr>Cambria Math</vt:lpstr>
      <vt:lpstr>Symbol</vt:lpstr>
      <vt:lpstr>Times New Roman</vt:lpstr>
      <vt:lpstr>Wingdings</vt:lpstr>
      <vt:lpstr>tcp</vt:lpstr>
      <vt:lpstr>Acrobat Document</vt:lpstr>
      <vt:lpstr>Simulation</vt:lpstr>
      <vt:lpstr>PowerPoint Presentation</vt:lpstr>
      <vt:lpstr>1. What is a simulation ?</vt:lpstr>
      <vt:lpstr>What is a simulation ?</vt:lpstr>
      <vt:lpstr>Two simulation examples. What is the difference ?</vt:lpstr>
      <vt:lpstr>Terminating versus non-terminating simulation</vt:lpstr>
      <vt:lpstr>Two Simulation Runs What is the difference ?</vt:lpstr>
      <vt:lpstr>PowerPoint Presentation</vt:lpstr>
      <vt:lpstr>Definition of Stationarity</vt:lpstr>
      <vt:lpstr>Classical Cases</vt:lpstr>
      <vt:lpstr>Stationarity and Transience</vt:lpstr>
      <vt:lpstr>Typical Reasons For Non Stationarity</vt:lpstr>
      <vt:lpstr>The state of a simulation at time t=1,2,3,… is drawn at random from a distribution F(). Is this a stationary simulation ?</vt:lpstr>
      <vt:lpstr>PowerPoint Presentation</vt:lpstr>
      <vt:lpstr>2 Accuracy of Simulation Output</vt:lpstr>
      <vt:lpstr>Confidence Intervals</vt:lpstr>
      <vt:lpstr>When computing these confidence intervals we need to make sure that…</vt:lpstr>
      <vt:lpstr>Solution</vt:lpstr>
      <vt:lpstr>3 Random Number Generator</vt:lpstr>
      <vt:lpstr>The Linear Congruential Generator of ns2</vt:lpstr>
      <vt:lpstr>Lag Diagram (x_n, x_(n+h) ), 1000 points</vt:lpstr>
      <vt:lpstr>Period of RNG</vt:lpstr>
      <vt:lpstr>Example when the period is too small</vt:lpstr>
      <vt:lpstr>(x_n, x_n^′ ) for two parallel streams with the ns2 RNG</vt:lpstr>
      <vt:lpstr>Using RNGs</vt:lpstr>
      <vt:lpstr>Special RNGs for Independent Parallel Streams</vt:lpstr>
      <vt:lpstr>4 Sampling from a Distribution</vt:lpstr>
      <vt:lpstr>CDF Inversion for distribution with CDF F()</vt:lpstr>
      <vt:lpstr>Proof</vt:lpstr>
      <vt:lpstr>PowerPoint Presentation</vt:lpstr>
      <vt:lpstr>CDF Inversion, when F() has jumps</vt:lpstr>
      <vt:lpstr>Sampling an integer valued RV</vt:lpstr>
      <vt:lpstr>Examples</vt:lpstr>
      <vt:lpstr>PowerPoint Presentation</vt:lpstr>
      <vt:lpstr>What does this function compute ? myfun(p)= if rand()&lt;p 0 else 1 </vt:lpstr>
      <vt:lpstr>Solution</vt:lpstr>
      <vt:lpstr>Which one is a uniform random point ?</vt:lpstr>
      <vt:lpstr>Solution</vt:lpstr>
      <vt:lpstr>How do you sample a random uniform point in a rectangle ?</vt:lpstr>
      <vt:lpstr>How do you sample a uniform point in a rectangle ?</vt:lpstr>
      <vt:lpstr>We sample a point M=(X,Y)uniformly in some arbitrary area. Are X and Y independent ?</vt:lpstr>
      <vt:lpstr>Solution</vt:lpstr>
      <vt:lpstr>What is the PDF of the uniform distribution in A ?</vt:lpstr>
      <vt:lpstr>Solution</vt:lpstr>
      <vt:lpstr>How can we sample a point uniformly distributed in this area A?  </vt:lpstr>
      <vt:lpstr>Solution</vt:lpstr>
      <vt:lpstr>Solution</vt:lpstr>
      <vt:lpstr>Solution</vt:lpstr>
      <vt:lpstr>Rejection Sampling for Conditional Distribution</vt:lpstr>
      <vt:lpstr>Recap</vt:lpstr>
      <vt:lpstr>Example: Sampling a Uniform Random Point in Unit Disk</vt:lpstr>
      <vt:lpstr>Choose Bounding Box for the Unit Disk</vt:lpstr>
      <vt:lpstr>What does this algorithm compute ?</vt:lpstr>
      <vt:lpstr>Solution</vt:lpstr>
      <vt:lpstr>Rejection Sampling for General Distributions</vt:lpstr>
      <vt:lpstr>Example: use rejection sampling to draw a sample of Y with pdf f_Y (y)=K(sin(y)/y)^2 1_({-a≤y≤a})</vt:lpstr>
      <vt:lpstr>Example: use rejection sampling to draw a sample of Y with pdf f_Y (y)=K(sin(y)/y)^2 1_({-a≤y≤a})</vt:lpstr>
      <vt:lpstr>Interpretation </vt:lpstr>
      <vt:lpstr>PowerPoint Presentation</vt:lpstr>
      <vt:lpstr>We sampled 5’000 points from the distribution in  [0 ;1 ]^2 with pdf A, B or C. Who’s what ?</vt:lpstr>
      <vt:lpstr>Solution</vt:lpstr>
      <vt:lpstr>Which algorithm is a correct sampling of the distribution in  [0 ;1 ]^2 with pdf  proportional to C ?</vt:lpstr>
      <vt:lpstr>Solution</vt:lpstr>
      <vt:lpstr>PowerPoint Presentation</vt:lpstr>
      <vt:lpstr>Another Sample from a Weird Distribution</vt:lpstr>
      <vt:lpstr>6.3 Ad-Hoc Methods</vt:lpstr>
      <vt:lpstr>1’000 samples of the random Gaussian vector (X,Y) with zero mean and covariance matrix (■8(1&amp;0@0&amp;1)) X∼N(0,1), Y∼N(0,1) and X,Y are independent </vt:lpstr>
      <vt:lpstr>1’000 samples of the random Gaussian vector (X,Y) with zero mean and covariance matrix (■8(1&amp;0.5@0.5&amp;1)) X,Y are not independent </vt:lpstr>
      <vt:lpstr>What is the distribution of Y ?</vt:lpstr>
      <vt:lpstr>Solution</vt:lpstr>
      <vt:lpstr>5 Monte Carlo Simulation</vt:lpstr>
      <vt:lpstr>Example: Compute β=∫_0^1▒∫_0^1▒∫_0^1▒∫_0^1▒√((x_1-x_2 )^2+(y_1-y_2 )^2 ) dx_1 dx_2 dy_1 dy_2</vt:lpstr>
      <vt:lpstr>Solution</vt:lpstr>
      <vt:lpstr>Example</vt:lpstr>
      <vt:lpstr>Is it a good idea to use a confidence interval for the mean ?</vt:lpstr>
      <vt:lpstr>Solution</vt:lpstr>
      <vt:lpstr>Conclusion</vt:lpstr>
    </vt:vector>
  </TitlesOfParts>
  <Company>EPFL I&amp;C-LCA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Confidence Intervals</dc:title>
  <dc:creator>Jean-Yves Le Boudec</dc:creator>
  <cp:lastModifiedBy>Jean-Yves Le Boudec</cp:lastModifiedBy>
  <cp:revision>418</cp:revision>
  <cp:lastPrinted>2018-05-01T16:48:05Z</cp:lastPrinted>
  <dcterms:created xsi:type="dcterms:W3CDTF">2005-02-23T18:59:41Z</dcterms:created>
  <dcterms:modified xsi:type="dcterms:W3CDTF">2021-03-04T09:02:14Z</dcterms:modified>
</cp:coreProperties>
</file>